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32"/>
  </p:notesMasterIdLst>
  <p:handoutMasterIdLst>
    <p:handoutMasterId r:id="rId33"/>
  </p:handoutMasterIdLst>
  <p:sldIdLst>
    <p:sldId id="256" r:id="rId4"/>
    <p:sldId id="260" r:id="rId5"/>
    <p:sldId id="313" r:id="rId6"/>
    <p:sldId id="315" r:id="rId7"/>
    <p:sldId id="316" r:id="rId8"/>
    <p:sldId id="318" r:id="rId9"/>
    <p:sldId id="317" r:id="rId10"/>
    <p:sldId id="323" r:id="rId11"/>
    <p:sldId id="322" r:id="rId12"/>
    <p:sldId id="325" r:id="rId13"/>
    <p:sldId id="326" r:id="rId14"/>
    <p:sldId id="327" r:id="rId15"/>
    <p:sldId id="328" r:id="rId16"/>
    <p:sldId id="324" r:id="rId17"/>
    <p:sldId id="331" r:id="rId18"/>
    <p:sldId id="320" r:id="rId19"/>
    <p:sldId id="321" r:id="rId20"/>
    <p:sldId id="319" r:id="rId21"/>
    <p:sldId id="332" r:id="rId22"/>
    <p:sldId id="330" r:id="rId23"/>
    <p:sldId id="333" r:id="rId24"/>
    <p:sldId id="329" r:id="rId25"/>
    <p:sldId id="334" r:id="rId26"/>
    <p:sldId id="335" r:id="rId27"/>
    <p:sldId id="258" r:id="rId28"/>
    <p:sldId id="276" r:id="rId29"/>
    <p:sldId id="286"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42F"/>
    <a:srgbClr val="FF5F00"/>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0448" autoAdjust="0"/>
  </p:normalViewPr>
  <p:slideViewPr>
    <p:cSldViewPr snapToGrid="0">
      <p:cViewPr varScale="1">
        <p:scale>
          <a:sx n="86" d="100"/>
          <a:sy n="86" d="100"/>
        </p:scale>
        <p:origin x="576" y="48"/>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11/13/2018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Nazywam</a:t>
            </a:r>
            <a:r>
              <a:rPr lang="en-GB" dirty="0"/>
              <a:t> </a:t>
            </a:r>
            <a:r>
              <a:rPr lang="en-GB" dirty="0" err="1"/>
              <a:t>sie</a:t>
            </a:r>
            <a:r>
              <a:rPr lang="en-GB" dirty="0"/>
              <a:t> TK –</a:t>
            </a:r>
            <a:r>
              <a:rPr lang="en-GB" dirty="0" err="1"/>
              <a:t>aktualnie</a:t>
            </a:r>
            <a:r>
              <a:rPr lang="en-GB" dirty="0"/>
              <a:t> </a:t>
            </a:r>
            <a:r>
              <a:rPr lang="en-GB" dirty="0" err="1"/>
              <a:t>wsplpracuje</a:t>
            </a:r>
            <a:r>
              <a:rPr lang="en-GB" dirty="0"/>
              <a:t> z </a:t>
            </a:r>
            <a:r>
              <a:rPr lang="en-GB" dirty="0" err="1"/>
              <a:t>firma</a:t>
            </a:r>
            <a:r>
              <a:rPr lang="en-GB" dirty="0"/>
              <a:t> FP w </a:t>
            </a:r>
            <a:r>
              <a:rPr lang="en-GB" dirty="0" err="1"/>
              <a:t>takiej</a:t>
            </a:r>
            <a:r>
              <a:rPr lang="en-GB" dirty="0"/>
              <a:t> </a:t>
            </a:r>
            <a:r>
              <a:rPr lang="en-GB" dirty="0" err="1"/>
              <a:t>komorce</a:t>
            </a:r>
            <a:r>
              <a:rPr lang="en-GB" dirty="0"/>
              <a:t> </a:t>
            </a:r>
            <a:r>
              <a:rPr lang="en-GB" dirty="0" err="1"/>
              <a:t>ktora</a:t>
            </a:r>
            <a:r>
              <a:rPr lang="en-GB" dirty="0"/>
              <a:t> </a:t>
            </a:r>
            <a:r>
              <a:rPr lang="en-GB" dirty="0" err="1"/>
              <a:t>nazywa</a:t>
            </a:r>
            <a:r>
              <a:rPr lang="en-GB" dirty="0"/>
              <a:t> </a:t>
            </a:r>
            <a:r>
              <a:rPr lang="en-GB" dirty="0" err="1"/>
              <a:t>sie</a:t>
            </a:r>
            <a:r>
              <a:rPr lang="en-GB" dirty="0"/>
              <a:t> Data Solution</a:t>
            </a:r>
          </a:p>
          <a:p>
            <a:r>
              <a:rPr lang="en-GB" dirty="0"/>
              <a:t>– </a:t>
            </a:r>
            <a:r>
              <a:rPr lang="en-GB" dirty="0" err="1"/>
              <a:t>jak</a:t>
            </a:r>
            <a:r>
              <a:rPr lang="en-GB" dirty="0"/>
              <a:t> </a:t>
            </a:r>
            <a:r>
              <a:rPr lang="en-GB" dirty="0" err="1"/>
              <a:t>moje</a:t>
            </a:r>
            <a:r>
              <a:rPr lang="en-GB" dirty="0"/>
              <a:t> </a:t>
            </a:r>
            <a:r>
              <a:rPr lang="en-GB" dirty="0" err="1"/>
              <a:t>córki</a:t>
            </a:r>
            <a:r>
              <a:rPr lang="en-GB" dirty="0"/>
              <a:t> </a:t>
            </a:r>
            <a:r>
              <a:rPr lang="en-GB" dirty="0" err="1"/>
              <a:t>pyta</a:t>
            </a:r>
            <a:r>
              <a:rPr lang="en-GB" dirty="0"/>
              <a:t> co </a:t>
            </a:r>
            <a:r>
              <a:rPr lang="en-GB" dirty="0" err="1"/>
              <a:t>robie</a:t>
            </a:r>
            <a:r>
              <a:rPr lang="en-GB" dirty="0"/>
              <a:t> to </a:t>
            </a:r>
            <a:r>
              <a:rPr lang="en-GB" dirty="0" err="1"/>
              <a:t>mowie</a:t>
            </a:r>
            <a:r>
              <a:rPr lang="en-GB" dirty="0"/>
              <a:t> ze </a:t>
            </a:r>
            <a:r>
              <a:rPr lang="en-GB" dirty="0" err="1"/>
              <a:t>bawie</a:t>
            </a:r>
            <a:r>
              <a:rPr lang="en-GB" dirty="0"/>
              <a:t> </a:t>
            </a:r>
            <a:r>
              <a:rPr lang="en-GB" dirty="0" err="1"/>
              <a:t>sie</a:t>
            </a:r>
            <a:r>
              <a:rPr lang="en-GB" dirty="0"/>
              <a:t> </a:t>
            </a:r>
            <a:r>
              <a:rPr lang="en-GB" dirty="0" err="1"/>
              <a:t>chmura</a:t>
            </a:r>
            <a:r>
              <a:rPr lang="en-GB" dirty="0"/>
              <a:t> a </a:t>
            </a:r>
            <a:r>
              <a:rPr lang="en-GB" dirty="0" err="1"/>
              <a:t>dokladaniej</a:t>
            </a:r>
            <a:r>
              <a:rPr lang="en-GB" dirty="0"/>
              <a:t> </a:t>
            </a:r>
            <a:r>
              <a:rPr lang="en-GB" dirty="0" err="1"/>
              <a:t>zajmuje</a:t>
            </a:r>
            <a:r>
              <a:rPr lang="en-GB" dirty="0"/>
              <a:t> </a:t>
            </a:r>
            <a:r>
              <a:rPr lang="en-GB" dirty="0" err="1"/>
              <a:t>sie</a:t>
            </a:r>
            <a:r>
              <a:rPr lang="en-GB" dirty="0"/>
              <a:t> </a:t>
            </a:r>
            <a:r>
              <a:rPr lang="en-GB" dirty="0" err="1"/>
              <a:t>przetwarzaniem</a:t>
            </a:r>
            <a:r>
              <a:rPr lang="en-GB" dirty="0"/>
              <a:t> </a:t>
            </a:r>
            <a:r>
              <a:rPr lang="en-GB" dirty="0" err="1"/>
              <a:t>duzych</a:t>
            </a:r>
            <a:r>
              <a:rPr lang="en-GB" dirty="0"/>
              <a:t> </a:t>
            </a:r>
            <a:r>
              <a:rPr lang="en-GB" dirty="0" err="1"/>
              <a:t>zbiorow</a:t>
            </a:r>
            <a:r>
              <a:rPr lang="en-GB" dirty="0"/>
              <a:t> </a:t>
            </a:r>
            <a:r>
              <a:rPr lang="en-GB" dirty="0" err="1"/>
              <a:t>danych</a:t>
            </a:r>
            <a:r>
              <a:rPr lang="en-GB" dirty="0"/>
              <a:t> w </a:t>
            </a:r>
            <a:r>
              <a:rPr lang="en-GB" dirty="0" err="1"/>
              <a:t>chmurze</a:t>
            </a:r>
            <a:r>
              <a:rPr lang="en-GB" dirty="0"/>
              <a:t> Azure</a:t>
            </a:r>
          </a:p>
          <a:p>
            <a:r>
              <a:rPr lang="en-GB" dirty="0" err="1"/>
              <a:t>Dzis</a:t>
            </a:r>
            <a:r>
              <a:rPr lang="en-GB" dirty="0"/>
              <a:t> </a:t>
            </a:r>
            <a:r>
              <a:rPr lang="en-GB" dirty="0" err="1"/>
              <a:t>chcialbym</a:t>
            </a:r>
            <a:r>
              <a:rPr lang="en-GB" dirty="0"/>
              <a:t> </a:t>
            </a:r>
            <a:r>
              <a:rPr lang="en-GB" dirty="0" err="1"/>
              <a:t>Wam</a:t>
            </a:r>
            <a:r>
              <a:rPr lang="en-GB" dirty="0"/>
              <a:t> </a:t>
            </a:r>
            <a:r>
              <a:rPr lang="en-GB" dirty="0" err="1"/>
              <a:t>odpowiedziec</a:t>
            </a:r>
            <a:r>
              <a:rPr lang="en-GB" dirty="0"/>
              <a:t> o </a:t>
            </a:r>
            <a:r>
              <a:rPr lang="en-GB" dirty="0" err="1"/>
              <a:t>jdenych</a:t>
            </a:r>
            <a:r>
              <a:rPr lang="en-GB" dirty="0"/>
              <a:t> z </a:t>
            </a:r>
            <a:r>
              <a:rPr lang="en-GB" dirty="0" err="1"/>
              <a:t>moim</a:t>
            </a:r>
            <a:r>
              <a:rPr lang="en-GB" dirty="0"/>
              <a:t> </a:t>
            </a:r>
            <a:r>
              <a:rPr lang="en-GB" dirty="0" err="1"/>
              <a:t>zabawek</a:t>
            </a:r>
            <a:r>
              <a:rPr lang="en-GB" dirty="0"/>
              <a:t> – </a:t>
            </a:r>
            <a:r>
              <a:rPr lang="en-GB" dirty="0" err="1"/>
              <a:t>generlanie</a:t>
            </a:r>
            <a:r>
              <a:rPr lang="en-GB" dirty="0"/>
              <a:t> to </a:t>
            </a:r>
            <a:r>
              <a:rPr lang="en-GB" dirty="0" err="1"/>
              <a:t>chcialbym</a:t>
            </a:r>
            <a:r>
              <a:rPr lang="en-GB" dirty="0"/>
              <a:t> </a:t>
            </a:r>
            <a:r>
              <a:rPr lang="en-GB" dirty="0" err="1"/>
              <a:t>odpowiedziec</a:t>
            </a:r>
            <a:r>
              <a:rPr lang="en-GB" dirty="0"/>
              <a:t> </a:t>
            </a:r>
            <a:r>
              <a:rPr lang="en-GB" dirty="0" err="1"/>
              <a:t>jak</a:t>
            </a:r>
            <a:r>
              <a:rPr lang="en-GB" dirty="0"/>
              <a:t> </a:t>
            </a:r>
            <a:r>
              <a:rPr lang="en-GB" dirty="0" err="1"/>
              <a:t>ja</a:t>
            </a:r>
            <a:r>
              <a:rPr lang="en-GB" dirty="0"/>
              <a:t> </a:t>
            </a:r>
            <a:r>
              <a:rPr lang="en-GB" dirty="0" err="1"/>
              <a:t>zaczynalem</a:t>
            </a:r>
            <a:r>
              <a:rPr lang="en-GB" dirty="0"/>
              <a:t> </a:t>
            </a:r>
            <a:r>
              <a:rPr lang="en-GB" dirty="0" err="1"/>
              <a:t>swoja</a:t>
            </a:r>
            <a:r>
              <a:rPr lang="en-GB" dirty="0"/>
              <a:t> </a:t>
            </a:r>
            <a:r>
              <a:rPr lang="en-GB" dirty="0" err="1"/>
              <a:t>przygotoge</a:t>
            </a:r>
            <a:r>
              <a:rPr lang="en-GB" dirty="0"/>
              <a:t> z Big Data,</a:t>
            </a:r>
          </a:p>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a:t>
            </a:fld>
            <a:endParaRPr lang="en-US"/>
          </a:p>
        </p:txBody>
      </p:sp>
    </p:spTree>
    <p:extLst>
      <p:ext uri="{BB962C8B-B14F-4D97-AF65-F5344CB8AC3E}">
        <p14:creationId xmlns:p14="http://schemas.microsoft.com/office/powerpoint/2010/main" val="388566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15</a:t>
            </a:fld>
            <a:endParaRPr lang="en-US"/>
          </a:p>
        </p:txBody>
      </p:sp>
    </p:spTree>
    <p:extLst>
      <p:ext uri="{BB962C8B-B14F-4D97-AF65-F5344CB8AC3E}">
        <p14:creationId xmlns:p14="http://schemas.microsoft.com/office/powerpoint/2010/main" val="391099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my </a:t>
            </a:r>
            <a:r>
              <a:rPr lang="en-GB" dirty="0" err="1"/>
              <a:t>zeby</a:t>
            </a:r>
            <a:r>
              <a:rPr lang="en-GB" dirty="0"/>
              <a:t> </a:t>
            </a:r>
            <a:r>
              <a:rPr lang="en-GB" dirty="0" err="1"/>
              <a:t>tak</a:t>
            </a:r>
            <a:r>
              <a:rPr lang="en-GB" dirty="0"/>
              <a:t> </a:t>
            </a:r>
            <a:r>
              <a:rPr lang="en-GB" dirty="0" err="1"/>
              <a:t>gwaltownie</a:t>
            </a:r>
            <a:r>
              <a:rPr lang="en-GB" dirty="0"/>
              <a:t> </a:t>
            </a:r>
            <a:r>
              <a:rPr lang="en-GB" dirty="0" err="1"/>
              <a:t>niezaczac</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a:t>
            </a:fld>
            <a:endParaRPr lang="en-US"/>
          </a:p>
        </p:txBody>
      </p:sp>
    </p:spTree>
    <p:extLst>
      <p:ext uri="{BB962C8B-B14F-4D97-AF65-F5344CB8AC3E}">
        <p14:creationId xmlns:p14="http://schemas.microsoft.com/office/powerpoint/2010/main" val="112866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13</a:t>
            </a:fld>
            <a:endParaRPr lang="en-US"/>
          </a:p>
        </p:txBody>
      </p:sp>
    </p:spTree>
    <p:extLst>
      <p:ext uri="{BB962C8B-B14F-4D97-AF65-F5344CB8AC3E}">
        <p14:creationId xmlns:p14="http://schemas.microsoft.com/office/powerpoint/2010/main" val="262894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166455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spc="0" dirty="0">
                <a:solidFill>
                  <a:schemeClr val="tx1">
                    <a:lumMod val="50000"/>
                    <a:lumOff val="50000"/>
                  </a:schemeClr>
                </a:solidFill>
                <a:latin typeface="Malleable-FP Thin" panose="00000500000000000000" pitchFamily="50" charset="0"/>
              </a:rPr>
              <a:t>Azure Data Factory</a:t>
            </a: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4"/>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data-factory/copy-activity-performanc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zure.microsoft.com/en-gb/pricing/calculato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blogs.msdn.microsoft.com/azuredatalake/" TargetMode="External"/><Relationship Id="rId13" Type="http://schemas.openxmlformats.org/officeDocument/2006/relationships/hyperlink" Target="https://www.youtube.com/results?search_query=U-SQL" TargetMode="External"/><Relationship Id="rId3" Type="http://schemas.openxmlformats.org/officeDocument/2006/relationships/hyperlink" Target="https://github.com/cloud4yourdata/demos/tree/master/4DevKatowice2018/USQL" TargetMode="External"/><Relationship Id="rId7" Type="http://schemas.openxmlformats.org/officeDocument/2006/relationships/hyperlink" Target="http://blogs.msdn.microsoft.com/mrys/" TargetMode="External"/><Relationship Id="rId12" Type="http://schemas.openxmlformats.org/officeDocument/2006/relationships/hyperlink" Target="https://channel9.msdn.com/Search?term=U-SQL#ch9Search" TargetMode="External"/><Relationship Id="rId2" Type="http://schemas.openxmlformats.org/officeDocument/2006/relationships/hyperlink" Target="https://github.com/cloud4yourdata/usql/tree/develop" TargetMode="External"/><Relationship Id="rId1" Type="http://schemas.openxmlformats.org/officeDocument/2006/relationships/slideLayout" Target="../slideLayouts/slideLayout2.xml"/><Relationship Id="rId6" Type="http://schemas.openxmlformats.org/officeDocument/2006/relationships/hyperlink" Target="http://usql.io/" TargetMode="External"/><Relationship Id="rId11" Type="http://schemas.openxmlformats.org/officeDocument/2006/relationships/hyperlink" Target="https://msdn.microsoft.com/en-us/magazine/mt614251" TargetMode="External"/><Relationship Id="rId5" Type="http://schemas.openxmlformats.org/officeDocument/2006/relationships/hyperlink" Target="http://aka.ms/AzureDataLake" TargetMode="External"/><Relationship Id="rId10" Type="http://schemas.openxmlformats.org/officeDocument/2006/relationships/hyperlink" Target="https://azure.microsoft.com/enus/documentation/services/data-lake-analytics/" TargetMode="External"/><Relationship Id="rId4" Type="http://schemas.openxmlformats.org/officeDocument/2006/relationships/hyperlink" Target="https://github.com/cloud4yourdata/usql/" TargetMode="External"/><Relationship Id="rId9" Type="http://schemas.openxmlformats.org/officeDocument/2006/relationships/hyperlink" Target="http://aka.ms/usql_reference"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mailto:tkrawczyk@future-processing.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5412" y="1586665"/>
            <a:ext cx="7038975" cy="2123658"/>
          </a:xfrm>
          <a:prstGeom prst="rect">
            <a:avLst/>
          </a:prstGeom>
          <a:noFill/>
        </p:spPr>
        <p:txBody>
          <a:bodyPr wrap="square" rtlCol="0">
            <a:spAutoFit/>
          </a:bodyPr>
          <a:lstStyle/>
          <a:p>
            <a:r>
              <a:rPr lang="en-GB" sz="4400" b="1" dirty="0" err="1">
                <a:solidFill>
                  <a:schemeClr val="tx1">
                    <a:lumMod val="65000"/>
                    <a:lumOff val="35000"/>
                  </a:schemeClr>
                </a:solidFill>
              </a:rPr>
              <a:t>Zapanuj</a:t>
            </a:r>
            <a:r>
              <a:rPr lang="en-GB" sz="4400" b="1" dirty="0">
                <a:solidFill>
                  <a:schemeClr val="tx1">
                    <a:lumMod val="65000"/>
                    <a:lumOff val="35000"/>
                  </a:schemeClr>
                </a:solidFill>
              </a:rPr>
              <a:t> </a:t>
            </a:r>
            <a:r>
              <a:rPr lang="en-GB" sz="4400" b="1" dirty="0" err="1">
                <a:solidFill>
                  <a:schemeClr val="tx1">
                    <a:lumMod val="65000"/>
                    <a:lumOff val="35000"/>
                  </a:schemeClr>
                </a:solidFill>
              </a:rPr>
              <a:t>nad</a:t>
            </a:r>
            <a:r>
              <a:rPr lang="en-GB" sz="4400" b="1" dirty="0">
                <a:solidFill>
                  <a:schemeClr val="tx1">
                    <a:lumMod val="65000"/>
                    <a:lumOff val="35000"/>
                  </a:schemeClr>
                </a:solidFill>
              </a:rPr>
              <a:t> </a:t>
            </a:r>
            <a:r>
              <a:rPr lang="en-GB" sz="4400" b="1" dirty="0" err="1">
                <a:solidFill>
                  <a:schemeClr val="tx1">
                    <a:lumMod val="65000"/>
                    <a:lumOff val="35000"/>
                  </a:schemeClr>
                </a:solidFill>
              </a:rPr>
              <a:t>przepływem</a:t>
            </a:r>
            <a:r>
              <a:rPr lang="en-GB" sz="4400" b="1" dirty="0">
                <a:solidFill>
                  <a:schemeClr val="tx1">
                    <a:lumMod val="65000"/>
                    <a:lumOff val="35000"/>
                  </a:schemeClr>
                </a:solidFill>
              </a:rPr>
              <a:t> </a:t>
            </a:r>
            <a:r>
              <a:rPr lang="en-GB" sz="4400" b="1" dirty="0" err="1">
                <a:solidFill>
                  <a:schemeClr val="tx1">
                    <a:lumMod val="65000"/>
                    <a:lumOff val="35000"/>
                  </a:schemeClr>
                </a:solidFill>
              </a:rPr>
              <a:t>swoich</a:t>
            </a:r>
            <a:r>
              <a:rPr lang="en-GB" sz="4400" b="1" dirty="0">
                <a:solidFill>
                  <a:schemeClr val="tx1">
                    <a:lumMod val="65000"/>
                    <a:lumOff val="35000"/>
                  </a:schemeClr>
                </a:solidFill>
              </a:rPr>
              <a:t> </a:t>
            </a:r>
            <a:r>
              <a:rPr lang="en-GB" sz="4400" b="1" dirty="0" err="1">
                <a:solidFill>
                  <a:schemeClr val="tx1">
                    <a:lumMod val="65000"/>
                    <a:lumOff val="35000"/>
                  </a:schemeClr>
                </a:solidFill>
              </a:rPr>
              <a:t>danych</a:t>
            </a:r>
            <a:r>
              <a:rPr lang="en-GB" sz="4400" b="1" dirty="0">
                <a:solidFill>
                  <a:schemeClr val="tx1">
                    <a:lumMod val="65000"/>
                    <a:lumOff val="35000"/>
                  </a:schemeClr>
                </a:solidFill>
              </a:rPr>
              <a:t> z </a:t>
            </a:r>
          </a:p>
          <a:p>
            <a:r>
              <a:rPr lang="en-GB" sz="4400" b="1" dirty="0">
                <a:solidFill>
                  <a:srgbClr val="EF942F"/>
                </a:solidFill>
              </a:rPr>
              <a:t>Azure Data Factory</a:t>
            </a:r>
            <a:endParaRPr lang="en-US" sz="4400" b="1" dirty="0">
              <a:solidFill>
                <a:srgbClr val="EF942F"/>
              </a:solidFill>
            </a:endParaRPr>
          </a:p>
        </p:txBody>
      </p:sp>
      <p:sp>
        <p:nvSpPr>
          <p:cNvPr id="6" name="TextBox 5"/>
          <p:cNvSpPr txBox="1"/>
          <p:nvPr/>
        </p:nvSpPr>
        <p:spPr>
          <a:xfrm>
            <a:off x="1532290" y="4103897"/>
            <a:ext cx="5396643" cy="2062103"/>
          </a:xfrm>
          <a:prstGeom prst="rect">
            <a:avLst/>
          </a:prstGeom>
          <a:noFill/>
        </p:spPr>
        <p:txBody>
          <a:bodyPr wrap="square" rtlCol="0">
            <a:spAutoFit/>
          </a:bodyPr>
          <a:lstStyle/>
          <a:p>
            <a:r>
              <a:rPr lang="en-US" sz="2800" b="1" dirty="0">
                <a:solidFill>
                  <a:srgbClr val="EF942F"/>
                </a:solidFill>
              </a:rPr>
              <a:t>Katowice 2018.11.28</a:t>
            </a:r>
          </a:p>
          <a:p>
            <a:endParaRPr lang="en-US" sz="2000" dirty="0">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Author:</a:t>
            </a:r>
          </a:p>
          <a:p>
            <a:r>
              <a:rPr lang="en-US" sz="2000" dirty="0">
                <a:latin typeface="Malleable-FP" panose="00000500000000000000" pitchFamily="50" charset="0"/>
              </a:rPr>
              <a:t>	</a:t>
            </a:r>
            <a:r>
              <a:rPr lang="en-US" sz="2000" b="1" dirty="0">
                <a:solidFill>
                  <a:schemeClr val="tx1">
                    <a:lumMod val="65000"/>
                    <a:lumOff val="35000"/>
                  </a:schemeClr>
                </a:solidFill>
                <a:latin typeface="Malleable-FP" panose="00000500000000000000" pitchFamily="50" charset="0"/>
              </a:rPr>
              <a:t>Tomasz Krawczyk</a:t>
            </a:r>
          </a:p>
          <a:p>
            <a:r>
              <a:rPr lang="en-US" sz="2000" b="1" dirty="0">
                <a:solidFill>
                  <a:schemeClr val="tx1">
                    <a:lumMod val="65000"/>
                    <a:lumOff val="35000"/>
                  </a:schemeClr>
                </a:solidFill>
                <a:latin typeface="Malleable-FP" panose="00000500000000000000" pitchFamily="50" charset="0"/>
              </a:rPr>
              <a:t>	</a:t>
            </a:r>
            <a:br>
              <a:rPr lang="en-US" sz="2000" dirty="0">
                <a:latin typeface="Malleable-FP Thin" panose="00000500000000000000" pitchFamily="50" charset="0"/>
              </a:rPr>
            </a:b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EF942F"/>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EF942F"/>
                </a:solidFill>
                <a:latin typeface="Euphemia"/>
              </a:rPr>
              <a:t>ForEach</a:t>
            </a:r>
            <a:r>
              <a:rPr lang="en-US" sz="2400" b="1" dirty="0">
                <a:solidFill>
                  <a:srgbClr val="EF942F"/>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2B27FD-87D9-49F5-91EE-468877A65650}"/>
              </a:ext>
            </a:extLst>
          </p:cNvPr>
          <p:cNvSpPr>
            <a:spLocks noGrp="1"/>
          </p:cNvSpPr>
          <p:nvPr>
            <p:ph type="body" sz="quarter" idx="13"/>
          </p:nvPr>
        </p:nvSpPr>
        <p:spPr>
          <a:xfrm>
            <a:off x="792127" y="857465"/>
            <a:ext cx="9759927" cy="957299"/>
          </a:xfrm>
        </p:spPr>
        <p:txBody>
          <a:bodyPr/>
          <a:lstStyle/>
          <a:p>
            <a:r>
              <a:rPr lang="en-GB" b="1" spc="-50" dirty="0">
                <a:solidFill>
                  <a:srgbClr val="EF942F"/>
                </a:solidFill>
                <a:latin typeface="Calibri Light" panose="020F0302020204030204"/>
              </a:rPr>
              <a:t>Azure Data Factory – Web Activity</a:t>
            </a:r>
          </a:p>
          <a:p>
            <a:endParaRPr lang="pl-PL" dirty="0"/>
          </a:p>
          <a:p>
            <a:endParaRPr lang="pl-PL" dirty="0"/>
          </a:p>
        </p:txBody>
      </p:sp>
      <p:pic>
        <p:nvPicPr>
          <p:cNvPr id="6" name="Picture 5">
            <a:extLst>
              <a:ext uri="{FF2B5EF4-FFF2-40B4-BE49-F238E27FC236}">
                <a16:creationId xmlns:a16="http://schemas.microsoft.com/office/drawing/2014/main" id="{8A0C6037-3B25-4801-9F9A-C77E15A3C3D3}"/>
              </a:ext>
            </a:extLst>
          </p:cNvPr>
          <p:cNvPicPr>
            <a:picLocks noChangeAspect="1"/>
          </p:cNvPicPr>
          <p:nvPr/>
        </p:nvPicPr>
        <p:blipFill>
          <a:blip r:embed="rId2"/>
          <a:stretch>
            <a:fillRect/>
          </a:stretch>
        </p:blipFill>
        <p:spPr>
          <a:xfrm>
            <a:off x="1847647" y="1521972"/>
            <a:ext cx="9125153" cy="5429251"/>
          </a:xfrm>
          <a:prstGeom prst="rect">
            <a:avLst/>
          </a:prstGeom>
        </p:spPr>
      </p:pic>
      <p:sp>
        <p:nvSpPr>
          <p:cNvPr id="7" name="Rectangle 6">
            <a:extLst>
              <a:ext uri="{FF2B5EF4-FFF2-40B4-BE49-F238E27FC236}">
                <a16:creationId xmlns:a16="http://schemas.microsoft.com/office/drawing/2014/main" id="{CC562429-F007-4C68-93AA-3DF0111564FF}"/>
              </a:ext>
            </a:extLst>
          </p:cNvPr>
          <p:cNvSpPr/>
          <p:nvPr/>
        </p:nvSpPr>
        <p:spPr>
          <a:xfrm>
            <a:off x="550459" y="2694380"/>
            <a:ext cx="2779595" cy="1077218"/>
          </a:xfrm>
          <a:prstGeom prst="rect">
            <a:avLst/>
          </a:prstGeom>
        </p:spPr>
        <p:txBody>
          <a:bodyPr wrap="square">
            <a:spAutoFit/>
          </a:bodyPr>
          <a:lstStyle/>
          <a:p>
            <a:r>
              <a:rPr lang="en-US" sz="3200" b="1" dirty="0">
                <a:solidFill>
                  <a:schemeClr val="tx1">
                    <a:lumMod val="65000"/>
                    <a:lumOff val="35000"/>
                  </a:schemeClr>
                </a:solidFill>
                <a:latin typeface="SegoeUI-Bold"/>
              </a:rPr>
              <a:t>Rest API Calls </a:t>
            </a:r>
            <a:br>
              <a:rPr lang="en-US" sz="3200" dirty="0">
                <a:solidFill>
                  <a:schemeClr val="tx1">
                    <a:lumMod val="65000"/>
                    <a:lumOff val="35000"/>
                  </a:schemeClr>
                </a:solidFill>
              </a:rPr>
            </a:br>
            <a:endParaRPr lang="pl-PL" sz="3200" dirty="0">
              <a:solidFill>
                <a:schemeClr val="tx1">
                  <a:lumMod val="65000"/>
                  <a:lumOff val="35000"/>
                </a:schemeClr>
              </a:solidFill>
            </a:endParaRPr>
          </a:p>
        </p:txBody>
      </p:sp>
    </p:spTree>
    <p:extLst>
      <p:ext uri="{BB962C8B-B14F-4D97-AF65-F5344CB8AC3E}">
        <p14:creationId xmlns:p14="http://schemas.microsoft.com/office/powerpoint/2010/main" val="303535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8694B-44ED-4F10-A687-72C52B31FBAC}"/>
              </a:ext>
            </a:extLst>
          </p:cNvPr>
          <p:cNvSpPr>
            <a:spLocks noGrp="1"/>
          </p:cNvSpPr>
          <p:nvPr>
            <p:ph type="body" sz="quarter" idx="13"/>
          </p:nvPr>
        </p:nvSpPr>
        <p:spPr>
          <a:xfrm>
            <a:off x="792127" y="857465"/>
            <a:ext cx="9812183" cy="957299"/>
          </a:xfrm>
        </p:spPr>
        <p:txBody>
          <a:bodyPr/>
          <a:lstStyle/>
          <a:p>
            <a:r>
              <a:rPr lang="en-GB" b="1" spc="-50" dirty="0">
                <a:solidFill>
                  <a:srgbClr val="EF942F"/>
                </a:solidFill>
                <a:latin typeface="Calibri Light" panose="020F0302020204030204"/>
              </a:rPr>
              <a:t>Azure Data Factory – Web Activity Example</a:t>
            </a:r>
          </a:p>
          <a:p>
            <a:endParaRPr lang="pl-PL" dirty="0"/>
          </a:p>
        </p:txBody>
      </p:sp>
      <p:pic>
        <p:nvPicPr>
          <p:cNvPr id="3" name="Picture 2">
            <a:extLst>
              <a:ext uri="{FF2B5EF4-FFF2-40B4-BE49-F238E27FC236}">
                <a16:creationId xmlns:a16="http://schemas.microsoft.com/office/drawing/2014/main" id="{C6A3DC54-1F06-429C-BD1C-9BBC3E09A86A}"/>
              </a:ext>
            </a:extLst>
          </p:cNvPr>
          <p:cNvPicPr>
            <a:picLocks noChangeAspect="1"/>
          </p:cNvPicPr>
          <p:nvPr/>
        </p:nvPicPr>
        <p:blipFill>
          <a:blip r:embed="rId2"/>
          <a:stretch>
            <a:fillRect/>
          </a:stretch>
        </p:blipFill>
        <p:spPr>
          <a:xfrm>
            <a:off x="1540349" y="2043965"/>
            <a:ext cx="9995840" cy="4070232"/>
          </a:xfrm>
          <a:prstGeom prst="rect">
            <a:avLst/>
          </a:prstGeom>
        </p:spPr>
      </p:pic>
    </p:spTree>
    <p:extLst>
      <p:ext uri="{BB962C8B-B14F-4D97-AF65-F5344CB8AC3E}">
        <p14:creationId xmlns:p14="http://schemas.microsoft.com/office/powerpoint/2010/main" val="245603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32458-D0BE-4A95-996F-9078C12CD6EA}"/>
              </a:ext>
            </a:extLst>
          </p:cNvPr>
          <p:cNvSpPr>
            <a:spLocks noGrp="1"/>
          </p:cNvSpPr>
          <p:nvPr>
            <p:ph type="body" sz="quarter" idx="13"/>
          </p:nvPr>
        </p:nvSpPr>
        <p:spPr>
          <a:xfrm>
            <a:off x="792127" y="857465"/>
            <a:ext cx="10671994" cy="957299"/>
          </a:xfrm>
        </p:spPr>
        <p:txBody>
          <a:bodyPr/>
          <a:lstStyle/>
          <a:p>
            <a:r>
              <a:rPr lang="en-GB" b="1" spc="-50" dirty="0">
                <a:solidFill>
                  <a:srgbClr val="EF942F"/>
                </a:solidFill>
                <a:latin typeface="Calibri Light" panose="020F0302020204030204"/>
              </a:rPr>
              <a:t>Azure Data Factory – </a:t>
            </a:r>
            <a:r>
              <a:rPr lang="en-GB" b="1" spc="-50" dirty="0" err="1">
                <a:solidFill>
                  <a:srgbClr val="EF942F"/>
                </a:solidFill>
                <a:latin typeface="Calibri Light" panose="020F0302020204030204"/>
              </a:rPr>
              <a:t>ForEach</a:t>
            </a:r>
            <a:endParaRPr lang="pl-PL" dirty="0"/>
          </a:p>
        </p:txBody>
      </p:sp>
      <p:pic>
        <p:nvPicPr>
          <p:cNvPr id="3" name="Picture 2">
            <a:extLst>
              <a:ext uri="{FF2B5EF4-FFF2-40B4-BE49-F238E27FC236}">
                <a16:creationId xmlns:a16="http://schemas.microsoft.com/office/drawing/2014/main" id="{543C3DC1-7344-4880-85AD-E069DDFE03F5}"/>
              </a:ext>
            </a:extLst>
          </p:cNvPr>
          <p:cNvPicPr>
            <a:picLocks noChangeAspect="1"/>
          </p:cNvPicPr>
          <p:nvPr/>
        </p:nvPicPr>
        <p:blipFill>
          <a:blip r:embed="rId3"/>
          <a:stretch>
            <a:fillRect/>
          </a:stretch>
        </p:blipFill>
        <p:spPr>
          <a:xfrm>
            <a:off x="1441900" y="1814764"/>
            <a:ext cx="10372725" cy="4943475"/>
          </a:xfrm>
          <a:prstGeom prst="rect">
            <a:avLst/>
          </a:prstGeom>
        </p:spPr>
      </p:pic>
      <p:sp>
        <p:nvSpPr>
          <p:cNvPr id="6" name="Rectangle 5">
            <a:extLst>
              <a:ext uri="{FF2B5EF4-FFF2-40B4-BE49-F238E27FC236}">
                <a16:creationId xmlns:a16="http://schemas.microsoft.com/office/drawing/2014/main" id="{14B7BA9A-2500-46D5-9669-8011E72227B8}"/>
              </a:ext>
            </a:extLst>
          </p:cNvPr>
          <p:cNvSpPr/>
          <p:nvPr/>
        </p:nvSpPr>
        <p:spPr>
          <a:xfrm>
            <a:off x="8957481" y="6173464"/>
            <a:ext cx="2506640" cy="584775"/>
          </a:xfrm>
          <a:prstGeom prst="rect">
            <a:avLst/>
          </a:prstGeom>
        </p:spPr>
        <p:txBody>
          <a:bodyPr wrap="square">
            <a:spAutoFit/>
          </a:bodyPr>
          <a:lstStyle/>
          <a:p>
            <a:r>
              <a:rPr lang="en-US" sz="3200" b="1" dirty="0">
                <a:solidFill>
                  <a:schemeClr val="tx1">
                    <a:lumMod val="65000"/>
                    <a:lumOff val="35000"/>
                  </a:schemeClr>
                </a:solidFill>
              </a:rPr>
              <a:t>Max 20 DOP</a:t>
            </a:r>
            <a:endParaRPr lang="pl-PL" sz="3200" b="1" dirty="0">
              <a:solidFill>
                <a:schemeClr val="tx1">
                  <a:lumMod val="65000"/>
                  <a:lumOff val="35000"/>
                </a:schemeClr>
              </a:solidFill>
            </a:endParaRPr>
          </a:p>
        </p:txBody>
      </p:sp>
    </p:spTree>
    <p:extLst>
      <p:ext uri="{BB962C8B-B14F-4D97-AF65-F5344CB8AC3E}">
        <p14:creationId xmlns:p14="http://schemas.microsoft.com/office/powerpoint/2010/main" val="191421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EF942F"/>
                </a:solidFill>
                <a:latin typeface="Calibri Light" panose="020F0302020204030204"/>
                <a:ea typeface="+mj-ea"/>
                <a:cs typeface="+mj-cs"/>
              </a:rPr>
              <a:t>Azure Data Factory – What else ?</a:t>
            </a:r>
            <a:endParaRPr lang="pl-PL" sz="4800" b="1" spc="-50" dirty="0">
              <a:solidFill>
                <a:srgbClr val="EF942F"/>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EF942F"/>
                </a:solidFill>
                <a:latin typeface="Euphemia"/>
              </a:rPr>
              <a:t>Dynamic Content</a:t>
            </a:r>
          </a:p>
          <a:p>
            <a:pPr marL="914400" lvl="1" indent="-457200">
              <a:buFont typeface="Arial" panose="020B0604020202020204" pitchFamily="34" charset="0"/>
              <a:buChar char="•"/>
            </a:pPr>
            <a:r>
              <a:rPr lang="en-US" sz="2800" b="1" kern="0" dirty="0">
                <a:solidFill>
                  <a:srgbClr val="EF942F"/>
                </a:solidFill>
                <a:latin typeface="Euphemia"/>
              </a:rPr>
              <a:t>Functions</a:t>
            </a:r>
          </a:p>
          <a:p>
            <a:pPr marL="457200" indent="-457200">
              <a:buFont typeface="Arial" panose="020B0604020202020204" pitchFamily="34" charset="0"/>
              <a:buChar char="•"/>
            </a:pPr>
            <a:r>
              <a:rPr lang="en-GB" sz="2800" b="1" kern="0" dirty="0">
                <a:solidFill>
                  <a:srgbClr val="EF942F"/>
                </a:solidFill>
                <a:latin typeface="Euphemia"/>
              </a:rPr>
              <a:t>Branching</a:t>
            </a:r>
            <a:r>
              <a:rPr lang="en-US" sz="2800" b="1" kern="0" dirty="0">
                <a:solidFill>
                  <a:srgbClr val="EF942F"/>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DCD33-BB16-4850-94D7-6842333E5C55}"/>
              </a:ext>
            </a:extLst>
          </p:cNvPr>
          <p:cNvSpPr>
            <a:spLocks noGrp="1"/>
          </p:cNvSpPr>
          <p:nvPr>
            <p:ph type="body" sz="quarter" idx="13"/>
          </p:nvPr>
        </p:nvSpPr>
        <p:spPr>
          <a:xfrm>
            <a:off x="792127" y="857465"/>
            <a:ext cx="9439275" cy="957299"/>
          </a:xfrm>
        </p:spPr>
        <p:txBody>
          <a:bodyPr/>
          <a:lstStyle/>
          <a:p>
            <a:r>
              <a:rPr lang="en-GB" b="1" spc="-50" dirty="0">
                <a:solidFill>
                  <a:srgbClr val="EF942F"/>
                </a:solidFill>
                <a:latin typeface="Calibri Light" panose="020F0302020204030204"/>
              </a:rPr>
              <a:t>Azure Data Factory –Branching </a:t>
            </a:r>
            <a:endParaRPr lang="pl-PL" dirty="0"/>
          </a:p>
        </p:txBody>
      </p:sp>
      <p:pic>
        <p:nvPicPr>
          <p:cNvPr id="3" name="Picture 2">
            <a:extLst>
              <a:ext uri="{FF2B5EF4-FFF2-40B4-BE49-F238E27FC236}">
                <a16:creationId xmlns:a16="http://schemas.microsoft.com/office/drawing/2014/main" id="{923508AA-3256-4245-B39B-6654DA58C87F}"/>
              </a:ext>
            </a:extLst>
          </p:cNvPr>
          <p:cNvPicPr>
            <a:picLocks noChangeAspect="1"/>
          </p:cNvPicPr>
          <p:nvPr/>
        </p:nvPicPr>
        <p:blipFill>
          <a:blip r:embed="rId4"/>
          <a:stretch>
            <a:fillRect/>
          </a:stretch>
        </p:blipFill>
        <p:spPr>
          <a:xfrm>
            <a:off x="1813090" y="2798786"/>
            <a:ext cx="9439275" cy="2952750"/>
          </a:xfrm>
          <a:prstGeom prst="rect">
            <a:avLst/>
          </a:prstGeom>
        </p:spPr>
      </p:pic>
      <p:graphicFrame>
        <p:nvGraphicFramePr>
          <p:cNvPr id="4" name="Object 3">
            <a:extLst>
              <a:ext uri="{FF2B5EF4-FFF2-40B4-BE49-F238E27FC236}">
                <a16:creationId xmlns:a16="http://schemas.microsoft.com/office/drawing/2014/main" id="{684B4A96-9C2E-4D7D-AB6F-72B117D38A03}"/>
              </a:ext>
            </a:extLst>
          </p:cNvPr>
          <p:cNvGraphicFramePr>
            <a:graphicFrameLocks noChangeAspect="1"/>
          </p:cNvGraphicFramePr>
          <p:nvPr>
            <p:extLst>
              <p:ext uri="{D42A27DB-BD31-4B8C-83A1-F6EECF244321}">
                <p14:modId xmlns:p14="http://schemas.microsoft.com/office/powerpoint/2010/main" val="3417293364"/>
              </p:ext>
            </p:extLst>
          </p:nvPr>
        </p:nvGraphicFramePr>
        <p:xfrm>
          <a:off x="939635" y="1997204"/>
          <a:ext cx="3984625" cy="1363663"/>
        </p:xfrm>
        <a:graphic>
          <a:graphicData uri="http://schemas.openxmlformats.org/presentationml/2006/ole">
            <mc:AlternateContent xmlns:mc="http://schemas.openxmlformats.org/markup-compatibility/2006">
              <mc:Choice xmlns:v="urn:schemas-microsoft-com:vml" Requires="v">
                <p:oleObj spid="_x0000_s3092" name="Bitmap Image" r:id="rId5" imgW="3985200" imgH="1364040" progId="Paint.Picture">
                  <p:embed/>
                </p:oleObj>
              </mc:Choice>
              <mc:Fallback>
                <p:oleObj name="Bitmap Image" r:id="rId5" imgW="3985200" imgH="1364040" progId="Paint.Picture">
                  <p:embed/>
                  <p:pic>
                    <p:nvPicPr>
                      <p:cNvPr id="0" name=""/>
                      <p:cNvPicPr/>
                      <p:nvPr/>
                    </p:nvPicPr>
                    <p:blipFill>
                      <a:blip r:embed="rId6"/>
                      <a:stretch>
                        <a:fillRect/>
                      </a:stretch>
                    </p:blipFill>
                    <p:spPr>
                      <a:xfrm>
                        <a:off x="939635" y="1997204"/>
                        <a:ext cx="3984625" cy="1363663"/>
                      </a:xfrm>
                      <a:prstGeom prst="rect">
                        <a:avLst/>
                      </a:prstGeom>
                    </p:spPr>
                  </p:pic>
                </p:oleObj>
              </mc:Fallback>
            </mc:AlternateContent>
          </a:graphicData>
        </a:graphic>
      </p:graphicFrame>
    </p:spTree>
    <p:extLst>
      <p:ext uri="{BB962C8B-B14F-4D97-AF65-F5344CB8AC3E}">
        <p14:creationId xmlns:p14="http://schemas.microsoft.com/office/powerpoint/2010/main" val="114281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EF942F"/>
                </a:solidFill>
                <a:latin typeface="Calibri Light" panose="020F0302020204030204"/>
                <a:ea typeface="+mj-ea"/>
                <a:cs typeface="+mj-cs"/>
              </a:rPr>
              <a:t>Integration runtime</a:t>
            </a:r>
            <a:r>
              <a:rPr lang="en-GB" sz="4800" b="1" spc="-50" dirty="0">
                <a:solidFill>
                  <a:srgbClr val="EF942F"/>
                </a:solidFill>
                <a:latin typeface="Calibri Light" panose="020F0302020204030204"/>
                <a:ea typeface="+mj-ea"/>
                <a:cs typeface="+mj-cs"/>
              </a:rPr>
              <a:t>(s) </a:t>
            </a:r>
            <a:r>
              <a:rPr lang="pl-PL" sz="4800" b="1" spc="-50" dirty="0">
                <a:solidFill>
                  <a:srgbClr val="EF942F"/>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E8A565">
                    <a:lumMod val="75000"/>
                  </a:srgbClr>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E8A565">
                    <a:lumMod val="75000"/>
                  </a:srgbClr>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EF942F"/>
                </a:solidFill>
                <a:latin typeface="Calibri Light" panose="020F0302020204030204"/>
                <a:ea typeface="+mj-ea"/>
                <a:cs typeface="+mj-cs"/>
              </a:rPr>
              <a:t>Self Hosted </a:t>
            </a:r>
            <a:r>
              <a:rPr lang="pl-PL" sz="4800" b="1" spc="-50" dirty="0">
                <a:solidFill>
                  <a:srgbClr val="EF942F"/>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E8A565">
                    <a:lumMod val="75000"/>
                  </a:srgbClr>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EF942F"/>
                </a:solidFill>
                <a:latin typeface="Calibri Light" panose="020F0302020204030204"/>
              </a:rPr>
              <a:t>Azure Data Factory- </a:t>
            </a:r>
            <a:r>
              <a:rPr lang="en-US" sz="4800" b="1" spc="-50" dirty="0" err="1">
                <a:solidFill>
                  <a:srgbClr val="EF942F"/>
                </a:solidFill>
                <a:latin typeface="Calibri Light" panose="020F0302020204030204"/>
              </a:rPr>
              <a:t>DataFlow</a:t>
            </a:r>
            <a:r>
              <a:rPr lang="en-US" sz="4800" b="1" spc="-50" dirty="0">
                <a:solidFill>
                  <a:srgbClr val="EF942F"/>
                </a:solidFill>
                <a:latin typeface="Calibri Light" panose="020F0302020204030204"/>
              </a:rPr>
              <a:t> (Preview)</a:t>
            </a:r>
            <a:endParaRPr lang="pl-PL" sz="4800" b="1" spc="-50" dirty="0">
              <a:solidFill>
                <a:srgbClr val="EF942F"/>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EF942F"/>
                </a:solidFill>
                <a:latin typeface="Calibri Light" panose="020F0302020204030204"/>
              </a:rPr>
              <a:t>Pipeline execution and triggers </a:t>
            </a:r>
            <a:br>
              <a:rPr lang="en-US" sz="4800" b="1" spc="-50" dirty="0">
                <a:solidFill>
                  <a:srgbClr val="EF942F"/>
                </a:solidFill>
                <a:latin typeface="Calibri Light" panose="020F0302020204030204"/>
              </a:rPr>
            </a:br>
            <a:r>
              <a:rPr lang="en-US" sz="4800" b="1" spc="-50" dirty="0">
                <a:solidFill>
                  <a:srgbClr val="EF942F"/>
                </a:solidFill>
                <a:latin typeface="Calibri Light" panose="020F0302020204030204"/>
              </a:rPr>
              <a:t>in Azure Data Factory</a:t>
            </a:r>
            <a:endParaRPr lang="pl-PL" sz="4800" b="1" spc="-50" dirty="0">
              <a:solidFill>
                <a:srgbClr val="EF942F"/>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EF942F"/>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b="1" spc="-50" dirty="0">
                <a:solidFill>
                  <a:srgbClr val="EF942F"/>
                </a:solidFill>
                <a:latin typeface="Calibri Light" panose="020F0302020204030204"/>
                <a:ea typeface="+mj-ea"/>
                <a:cs typeface="+mj-cs"/>
              </a:rPr>
              <a:t>Agenda</a:t>
            </a:r>
            <a:endParaRPr lang="pl-PL" sz="4800" b="1" spc="-50" dirty="0">
              <a:solidFill>
                <a:srgbClr val="EF942F"/>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336039" y="1594872"/>
            <a:ext cx="10361589" cy="4524315"/>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Data Processing ETL vs ELT</a:t>
            </a:r>
            <a:r>
              <a:rPr lang="en-GB" sz="4000" b="1" dirty="0">
                <a:solidFill>
                  <a:srgbClr val="EF942F"/>
                </a:solidFill>
              </a:rPr>
              <a:t>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EF942F"/>
                </a:solidFill>
              </a:rPr>
              <a:t>Azure Data Factory </a:t>
            </a:r>
            <a:r>
              <a:rPr lang="en-GB" sz="4000" b="1" dirty="0">
                <a:solidFill>
                  <a:schemeClr val="tx1">
                    <a:lumMod val="65000"/>
                    <a:lumOff val="35000"/>
                  </a:schemeClr>
                </a:solidFill>
              </a:rPr>
              <a:t>– overview</a:t>
            </a:r>
          </a:p>
          <a:p>
            <a:pPr lvl="1">
              <a:buFont typeface="Wingdings" panose="05000000000000000000" pitchFamily="2" charset="2"/>
              <a:buChar char="§"/>
            </a:pPr>
            <a:r>
              <a:rPr lang="en-GB" sz="4000" b="1" dirty="0">
                <a:solidFill>
                  <a:schemeClr val="tx1">
                    <a:lumMod val="65000"/>
                    <a:lumOff val="35000"/>
                  </a:schemeClr>
                </a:solidFill>
              </a:rPr>
              <a:t>Pipeline, Actions, Linked Services</a:t>
            </a:r>
          </a:p>
          <a:p>
            <a:pPr>
              <a:buFont typeface="Wingdings" panose="05000000000000000000" pitchFamily="2" charset="2"/>
              <a:buChar char="§"/>
            </a:pPr>
            <a:r>
              <a:rPr lang="en-GB" sz="4000" b="1" dirty="0">
                <a:solidFill>
                  <a:schemeClr val="tx1">
                    <a:lumMod val="65000"/>
                    <a:lumOff val="35000"/>
                  </a:schemeClr>
                </a:solidFill>
              </a:rPr>
              <a:t> Real scenarios</a:t>
            </a:r>
          </a:p>
          <a:p>
            <a:pPr>
              <a:buFont typeface="Wingdings" panose="05000000000000000000" pitchFamily="2" charset="2"/>
              <a:buChar char="§"/>
            </a:pPr>
            <a:r>
              <a:rPr lang="en-GB" sz="4000" b="1" dirty="0">
                <a:solidFill>
                  <a:schemeClr val="tx1">
                    <a:lumMod val="65000"/>
                    <a:lumOff val="35000"/>
                  </a:schemeClr>
                </a:solidFill>
              </a:rPr>
              <a:t> Demo</a:t>
            </a:r>
          </a:p>
          <a:p>
            <a:pPr>
              <a:buFont typeface="Wingdings" panose="05000000000000000000" pitchFamily="2" charset="2"/>
              <a:buChar char="§"/>
            </a:pPr>
            <a:r>
              <a:rPr lang="en-GB" sz="4000" b="1" dirty="0">
                <a:solidFill>
                  <a:schemeClr val="tx1">
                    <a:lumMod val="65000"/>
                    <a:lumOff val="35000"/>
                  </a:schemeClr>
                </a:solidFill>
              </a:rPr>
              <a:t> Q&amp;A</a:t>
            </a:r>
          </a:p>
          <a:p>
            <a:pPr>
              <a:buFont typeface="Wingdings" panose="05000000000000000000" pitchFamily="2" charset="2"/>
              <a:buChar char="§"/>
            </a:pPr>
            <a:endParaRPr lang="pl-PL" sz="4800" b="1" dirty="0">
              <a:solidFill>
                <a:srgbClr val="EF942F"/>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277D5-CF37-4A21-8B86-375FADBA2575}"/>
              </a:ext>
            </a:extLst>
          </p:cNvPr>
          <p:cNvSpPr>
            <a:spLocks noGrp="1"/>
          </p:cNvSpPr>
          <p:nvPr>
            <p:ph type="body" sz="quarter" idx="13"/>
          </p:nvPr>
        </p:nvSpPr>
        <p:spPr>
          <a:xfrm>
            <a:off x="792127" y="857465"/>
            <a:ext cx="10071491" cy="957299"/>
          </a:xfrm>
        </p:spPr>
        <p:txBody>
          <a:bodyPr/>
          <a:lstStyle/>
          <a:p>
            <a:r>
              <a:rPr lang="en-US" sz="4800" b="1" spc="-50" dirty="0">
                <a:solidFill>
                  <a:srgbClr val="EF942F"/>
                </a:solidFill>
                <a:latin typeface="Calibri Light" panose="020F0302020204030204"/>
              </a:rPr>
              <a:t>Azure Data Factory</a:t>
            </a:r>
            <a:r>
              <a:rPr lang="pl-PL" sz="4800" b="1" spc="-50" dirty="0">
                <a:solidFill>
                  <a:srgbClr val="EF942F"/>
                </a:solidFill>
                <a:latin typeface="Calibri Light" panose="020F0302020204030204"/>
              </a:rPr>
              <a:t> </a:t>
            </a:r>
            <a:r>
              <a:rPr lang="en-GB" sz="4800" b="1" spc="-50" dirty="0">
                <a:solidFill>
                  <a:srgbClr val="EF942F"/>
                </a:solidFill>
                <a:latin typeface="Calibri Light" panose="020F0302020204030204"/>
              </a:rPr>
              <a:t>Monitoring</a:t>
            </a:r>
            <a:endParaRPr lang="pl-PL" sz="4800" b="1" spc="-50" dirty="0">
              <a:solidFill>
                <a:srgbClr val="EF942F"/>
              </a:solidFill>
              <a:latin typeface="Calibri Light" panose="020F0302020204030204"/>
            </a:endParaRPr>
          </a:p>
        </p:txBody>
      </p:sp>
      <p:pic>
        <p:nvPicPr>
          <p:cNvPr id="3" name="Picture 2">
            <a:extLst>
              <a:ext uri="{FF2B5EF4-FFF2-40B4-BE49-F238E27FC236}">
                <a16:creationId xmlns:a16="http://schemas.microsoft.com/office/drawing/2014/main" id="{227C8DFB-E1BF-4138-8FEA-DD6E84C7398B}"/>
              </a:ext>
            </a:extLst>
          </p:cNvPr>
          <p:cNvPicPr>
            <a:picLocks noChangeAspect="1"/>
          </p:cNvPicPr>
          <p:nvPr/>
        </p:nvPicPr>
        <p:blipFill>
          <a:blip r:embed="rId2"/>
          <a:stretch>
            <a:fillRect/>
          </a:stretch>
        </p:blipFill>
        <p:spPr>
          <a:xfrm>
            <a:off x="1413892" y="1918021"/>
            <a:ext cx="8108379" cy="2217226"/>
          </a:xfrm>
          <a:prstGeom prst="rect">
            <a:avLst/>
          </a:prstGeom>
        </p:spPr>
      </p:pic>
      <p:pic>
        <p:nvPicPr>
          <p:cNvPr id="4" name="Picture 3">
            <a:extLst>
              <a:ext uri="{FF2B5EF4-FFF2-40B4-BE49-F238E27FC236}">
                <a16:creationId xmlns:a16="http://schemas.microsoft.com/office/drawing/2014/main" id="{0AA961C4-C156-4FB4-A001-FE1DF460D9A1}"/>
              </a:ext>
            </a:extLst>
          </p:cNvPr>
          <p:cNvPicPr>
            <a:picLocks noChangeAspect="1"/>
          </p:cNvPicPr>
          <p:nvPr/>
        </p:nvPicPr>
        <p:blipFill>
          <a:blip r:embed="rId3"/>
          <a:stretch>
            <a:fillRect/>
          </a:stretch>
        </p:blipFill>
        <p:spPr>
          <a:xfrm>
            <a:off x="1593436" y="4365728"/>
            <a:ext cx="7309288" cy="1832032"/>
          </a:xfrm>
          <a:prstGeom prst="rect">
            <a:avLst/>
          </a:prstGeom>
        </p:spPr>
      </p:pic>
      <p:pic>
        <p:nvPicPr>
          <p:cNvPr id="5" name="Picture 4">
            <a:extLst>
              <a:ext uri="{FF2B5EF4-FFF2-40B4-BE49-F238E27FC236}">
                <a16:creationId xmlns:a16="http://schemas.microsoft.com/office/drawing/2014/main" id="{4C88D472-A6EA-4150-ADB2-6A42405BB10C}"/>
              </a:ext>
            </a:extLst>
          </p:cNvPr>
          <p:cNvPicPr>
            <a:picLocks noChangeAspect="1"/>
          </p:cNvPicPr>
          <p:nvPr/>
        </p:nvPicPr>
        <p:blipFill>
          <a:blip r:embed="rId4"/>
          <a:stretch>
            <a:fillRect/>
          </a:stretch>
        </p:blipFill>
        <p:spPr>
          <a:xfrm>
            <a:off x="6958508" y="3250839"/>
            <a:ext cx="4729357" cy="2404458"/>
          </a:xfrm>
          <a:prstGeom prst="rect">
            <a:avLst/>
          </a:prstGeom>
        </p:spPr>
      </p:pic>
    </p:spTree>
    <p:extLst>
      <p:ext uri="{BB962C8B-B14F-4D97-AF65-F5344CB8AC3E}">
        <p14:creationId xmlns:p14="http://schemas.microsoft.com/office/powerpoint/2010/main" val="2237485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75027-1CC7-42C5-96BA-29DCD8CFBE77}"/>
              </a:ext>
            </a:extLst>
          </p:cNvPr>
          <p:cNvSpPr>
            <a:spLocks noGrp="1"/>
          </p:cNvSpPr>
          <p:nvPr>
            <p:ph type="body" sz="quarter" idx="13"/>
          </p:nvPr>
        </p:nvSpPr>
        <p:spPr>
          <a:xfrm>
            <a:off x="903639" y="1002431"/>
            <a:ext cx="9422390" cy="957299"/>
          </a:xfrm>
        </p:spPr>
        <p:txBody>
          <a:bodyPr/>
          <a:lstStyle/>
          <a:p>
            <a:r>
              <a:rPr lang="en-US" sz="4800" b="1" spc="-50" dirty="0">
                <a:solidFill>
                  <a:srgbClr val="EF942F"/>
                </a:solidFill>
                <a:latin typeface="Calibri Light" panose="020F0302020204030204"/>
              </a:rPr>
              <a:t>Azure Data Factory</a:t>
            </a:r>
            <a:r>
              <a:rPr lang="en-GB" sz="4800" b="1" spc="-50" dirty="0">
                <a:solidFill>
                  <a:srgbClr val="EF942F"/>
                </a:solidFill>
                <a:latin typeface="Calibri Light" panose="020F0302020204030204"/>
              </a:rPr>
              <a:t>Tools</a:t>
            </a:r>
            <a:endParaRPr lang="pl-PL" sz="4800"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CBF442D0-6452-4E26-B791-4BEEFE3A53F3}"/>
              </a:ext>
            </a:extLst>
          </p:cNvPr>
          <p:cNvSpPr/>
          <p:nvPr/>
        </p:nvSpPr>
        <p:spPr>
          <a:xfrm>
            <a:off x="988361" y="2148421"/>
            <a:ext cx="6096000" cy="480131"/>
          </a:xfrm>
          <a:prstGeom prst="rect">
            <a:avLst/>
          </a:prstGeom>
        </p:spPr>
        <p:txBody>
          <a:bodyPr>
            <a:spAutoFit/>
          </a:bodyPr>
          <a:lstStyle/>
          <a:p>
            <a:pPr lvl="0">
              <a:lnSpc>
                <a:spcPct val="90000"/>
              </a:lnSpc>
              <a:spcBef>
                <a:spcPts val="1400"/>
              </a:spcBef>
            </a:pPr>
            <a:r>
              <a:rPr lang="en-GB" sz="2800" b="1" dirty="0">
                <a:solidFill>
                  <a:srgbClr val="EF942F"/>
                </a:solidFill>
                <a:latin typeface="Euphemia"/>
              </a:rPr>
              <a:t>ADF V2 Web Designer </a:t>
            </a:r>
            <a:r>
              <a:rPr lang="en-GB" sz="2800" dirty="0">
                <a:solidFill>
                  <a:srgbClr val="465562"/>
                </a:solidFill>
                <a:latin typeface="Euphemia"/>
              </a:rPr>
              <a:t>(Azure Portal)</a:t>
            </a:r>
          </a:p>
        </p:txBody>
      </p:sp>
      <p:pic>
        <p:nvPicPr>
          <p:cNvPr id="5" name="Picture 4">
            <a:extLst>
              <a:ext uri="{FF2B5EF4-FFF2-40B4-BE49-F238E27FC236}">
                <a16:creationId xmlns:a16="http://schemas.microsoft.com/office/drawing/2014/main" id="{8224C15B-0C75-4C39-A872-30261756FC1A}"/>
              </a:ext>
            </a:extLst>
          </p:cNvPr>
          <p:cNvPicPr>
            <a:picLocks noChangeAspect="1"/>
          </p:cNvPicPr>
          <p:nvPr/>
        </p:nvPicPr>
        <p:blipFill>
          <a:blip r:embed="rId2"/>
          <a:stretch>
            <a:fillRect/>
          </a:stretch>
        </p:blipFill>
        <p:spPr>
          <a:xfrm>
            <a:off x="8016325" y="1978018"/>
            <a:ext cx="2825305" cy="1769162"/>
          </a:xfrm>
          <a:prstGeom prst="rect">
            <a:avLst/>
          </a:prstGeom>
        </p:spPr>
      </p:pic>
      <p:pic>
        <p:nvPicPr>
          <p:cNvPr id="6" name="Picture 5">
            <a:extLst>
              <a:ext uri="{FF2B5EF4-FFF2-40B4-BE49-F238E27FC236}">
                <a16:creationId xmlns:a16="http://schemas.microsoft.com/office/drawing/2014/main" id="{49E58629-5A65-4897-A8D6-FA36F2BA811F}"/>
              </a:ext>
            </a:extLst>
          </p:cNvPr>
          <p:cNvPicPr>
            <a:picLocks noChangeAspect="1"/>
          </p:cNvPicPr>
          <p:nvPr/>
        </p:nvPicPr>
        <p:blipFill>
          <a:blip r:embed="rId3"/>
          <a:stretch>
            <a:fillRect/>
          </a:stretch>
        </p:blipFill>
        <p:spPr>
          <a:xfrm>
            <a:off x="1189227" y="2817244"/>
            <a:ext cx="6192688" cy="2153398"/>
          </a:xfrm>
          <a:prstGeom prst="rect">
            <a:avLst/>
          </a:prstGeom>
        </p:spPr>
      </p:pic>
      <p:pic>
        <p:nvPicPr>
          <p:cNvPr id="7" name="Picture 6">
            <a:extLst>
              <a:ext uri="{FF2B5EF4-FFF2-40B4-BE49-F238E27FC236}">
                <a16:creationId xmlns:a16="http://schemas.microsoft.com/office/drawing/2014/main" id="{78E04DB2-497B-41E8-91B9-B491C95FD7D8}"/>
              </a:ext>
            </a:extLst>
          </p:cNvPr>
          <p:cNvPicPr>
            <a:picLocks noChangeAspect="1"/>
          </p:cNvPicPr>
          <p:nvPr/>
        </p:nvPicPr>
        <p:blipFill>
          <a:blip r:embed="rId4"/>
          <a:stretch>
            <a:fillRect/>
          </a:stretch>
        </p:blipFill>
        <p:spPr>
          <a:xfrm>
            <a:off x="7084361" y="4255732"/>
            <a:ext cx="3241668" cy="2326681"/>
          </a:xfrm>
          <a:prstGeom prst="rect">
            <a:avLst/>
          </a:prstGeom>
        </p:spPr>
      </p:pic>
      <p:pic>
        <p:nvPicPr>
          <p:cNvPr id="8" name="Picture 7">
            <a:extLst>
              <a:ext uri="{FF2B5EF4-FFF2-40B4-BE49-F238E27FC236}">
                <a16:creationId xmlns:a16="http://schemas.microsoft.com/office/drawing/2014/main" id="{3FFFC2BF-EECB-4164-ABC0-C42DA44C4415}"/>
              </a:ext>
            </a:extLst>
          </p:cNvPr>
          <p:cNvPicPr>
            <a:picLocks noChangeAspect="1"/>
          </p:cNvPicPr>
          <p:nvPr/>
        </p:nvPicPr>
        <p:blipFill>
          <a:blip r:embed="rId5"/>
          <a:stretch>
            <a:fillRect/>
          </a:stretch>
        </p:blipFill>
        <p:spPr>
          <a:xfrm>
            <a:off x="1792568" y="4954282"/>
            <a:ext cx="4776589" cy="1787159"/>
          </a:xfrm>
          <a:prstGeom prst="rect">
            <a:avLst/>
          </a:prstGeom>
        </p:spPr>
      </p:pic>
    </p:spTree>
    <p:extLst>
      <p:ext uri="{BB962C8B-B14F-4D97-AF65-F5344CB8AC3E}">
        <p14:creationId xmlns:p14="http://schemas.microsoft.com/office/powerpoint/2010/main" val="421830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89DBE-2793-40C5-BFB8-A646CC513CB5}"/>
              </a:ext>
            </a:extLst>
          </p:cNvPr>
          <p:cNvSpPr>
            <a:spLocks noGrp="1"/>
          </p:cNvSpPr>
          <p:nvPr>
            <p:ph type="body" sz="quarter" idx="13"/>
          </p:nvPr>
        </p:nvSpPr>
        <p:spPr>
          <a:xfrm>
            <a:off x="792127" y="857465"/>
            <a:ext cx="10399037" cy="957299"/>
          </a:xfrm>
        </p:spPr>
        <p:txBody>
          <a:bodyPr/>
          <a:lstStyle/>
          <a:p>
            <a:r>
              <a:rPr lang="en-US" b="1" spc="-50" dirty="0">
                <a:solidFill>
                  <a:srgbClr val="EF942F"/>
                </a:solidFill>
                <a:latin typeface="Calibri Light" panose="020F0302020204030204"/>
              </a:rPr>
              <a:t>Azure Data Factory – Sample Pipeline</a:t>
            </a:r>
            <a:endParaRPr lang="pl-PL" b="1" spc="-50" dirty="0">
              <a:solidFill>
                <a:srgbClr val="EF942F"/>
              </a:solidFill>
              <a:latin typeface="Calibri Light" panose="020F0302020204030204"/>
            </a:endParaRPr>
          </a:p>
          <a:p>
            <a:endParaRPr lang="pl-PL" dirty="0"/>
          </a:p>
        </p:txBody>
      </p:sp>
      <p:pic>
        <p:nvPicPr>
          <p:cNvPr id="3" name="Picture 2">
            <a:extLst>
              <a:ext uri="{FF2B5EF4-FFF2-40B4-BE49-F238E27FC236}">
                <a16:creationId xmlns:a16="http://schemas.microsoft.com/office/drawing/2014/main" id="{B03B6337-3DD7-49BE-A524-9D4A8FD76986}"/>
              </a:ext>
            </a:extLst>
          </p:cNvPr>
          <p:cNvPicPr>
            <a:picLocks noChangeAspect="1"/>
          </p:cNvPicPr>
          <p:nvPr/>
        </p:nvPicPr>
        <p:blipFill>
          <a:blip r:embed="rId2"/>
          <a:stretch>
            <a:fillRect/>
          </a:stretch>
        </p:blipFill>
        <p:spPr>
          <a:xfrm>
            <a:off x="693050" y="2669345"/>
            <a:ext cx="11106150" cy="2638425"/>
          </a:xfrm>
          <a:prstGeom prst="rect">
            <a:avLst/>
          </a:prstGeom>
        </p:spPr>
      </p:pic>
    </p:spTree>
    <p:extLst>
      <p:ext uri="{BB962C8B-B14F-4D97-AF65-F5344CB8AC3E}">
        <p14:creationId xmlns:p14="http://schemas.microsoft.com/office/powerpoint/2010/main" val="7910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6F81C-C6D7-4061-9847-1FCE6A91DA60}"/>
              </a:ext>
            </a:extLst>
          </p:cNvPr>
          <p:cNvSpPr>
            <a:spLocks noGrp="1"/>
          </p:cNvSpPr>
          <p:nvPr>
            <p:ph type="body" sz="quarter" idx="13"/>
          </p:nvPr>
        </p:nvSpPr>
        <p:spPr>
          <a:xfrm>
            <a:off x="792127" y="857465"/>
            <a:ext cx="9611961" cy="957299"/>
          </a:xfrm>
        </p:spPr>
        <p:txBody>
          <a:bodyPr/>
          <a:lstStyle/>
          <a:p>
            <a:r>
              <a:rPr lang="en-GB" b="1" spc="-50" dirty="0">
                <a:solidFill>
                  <a:srgbClr val="EF942F"/>
                </a:solidFill>
                <a:latin typeface="Calibri Light" panose="020F0302020204030204"/>
              </a:rPr>
              <a:t>Azure Data Factory Performance</a:t>
            </a:r>
            <a:endParaRPr lang="pl-PL" b="1" spc="-50" dirty="0">
              <a:solidFill>
                <a:srgbClr val="EF942F"/>
              </a:solidFill>
              <a:latin typeface="Calibri Light" panose="020F0302020204030204"/>
            </a:endParaRPr>
          </a:p>
        </p:txBody>
      </p:sp>
      <p:pic>
        <p:nvPicPr>
          <p:cNvPr id="3" name="Picture 2" descr="Performance matrix">
            <a:extLst>
              <a:ext uri="{FF2B5EF4-FFF2-40B4-BE49-F238E27FC236}">
                <a16:creationId xmlns:a16="http://schemas.microsoft.com/office/drawing/2014/main" id="{ACEF6ECA-7304-4FC0-8E20-1D61F8F52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108" y="1506846"/>
            <a:ext cx="7236804" cy="4856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AA5C41-5374-4D9B-AF9B-D8F460A94424}"/>
              </a:ext>
            </a:extLst>
          </p:cNvPr>
          <p:cNvSpPr txBox="1"/>
          <p:nvPr/>
        </p:nvSpPr>
        <p:spPr>
          <a:xfrm>
            <a:off x="3295077" y="6441604"/>
            <a:ext cx="8896923" cy="341632"/>
          </a:xfrm>
          <a:prstGeom prst="rect">
            <a:avLst/>
          </a:prstGeom>
          <a:noFill/>
        </p:spPr>
        <p:txBody>
          <a:bodyPr wrap="none" rtlCol="0">
            <a:spAutoFit/>
          </a:bodyPr>
          <a:lstStyle/>
          <a:p>
            <a:pPr>
              <a:lnSpc>
                <a:spcPct val="90000"/>
              </a:lnSpc>
            </a:pPr>
            <a:r>
              <a:rPr lang="pl-PL" dirty="0">
                <a:hlinkClick r:id="rId3"/>
              </a:rPr>
              <a:t>https://docs.microsoft.com/en-us/azure/data-factory/copy-activity-performance</a:t>
            </a:r>
            <a:endParaRPr lang="pl-PL" dirty="0"/>
          </a:p>
        </p:txBody>
      </p:sp>
    </p:spTree>
    <p:extLst>
      <p:ext uri="{BB962C8B-B14F-4D97-AF65-F5344CB8AC3E}">
        <p14:creationId xmlns:p14="http://schemas.microsoft.com/office/powerpoint/2010/main" val="3715630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1485-2094-4158-A6F1-1AE9B8D19E22}"/>
              </a:ext>
            </a:extLst>
          </p:cNvPr>
          <p:cNvSpPr>
            <a:spLocks noGrp="1"/>
          </p:cNvSpPr>
          <p:nvPr>
            <p:ph type="body" sz="quarter" idx="13"/>
          </p:nvPr>
        </p:nvSpPr>
        <p:spPr>
          <a:xfrm>
            <a:off x="792127" y="857465"/>
            <a:ext cx="10035707" cy="957299"/>
          </a:xfrm>
        </p:spPr>
        <p:txBody>
          <a:bodyPr/>
          <a:lstStyle/>
          <a:p>
            <a:r>
              <a:rPr lang="en-GB" b="1" spc="-50" dirty="0">
                <a:solidFill>
                  <a:srgbClr val="EF942F"/>
                </a:solidFill>
                <a:latin typeface="Calibri Light" panose="020F0302020204030204"/>
              </a:rPr>
              <a:t>Azure Data Factory Costs</a:t>
            </a:r>
            <a:endParaRPr lang="pl-PL"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6725A5B5-AD43-44B6-9A6B-27319F12366E}"/>
              </a:ext>
            </a:extLst>
          </p:cNvPr>
          <p:cNvSpPr/>
          <p:nvPr/>
        </p:nvSpPr>
        <p:spPr>
          <a:xfrm>
            <a:off x="1208049" y="1570644"/>
            <a:ext cx="6096000" cy="3865674"/>
          </a:xfrm>
          <a:prstGeom prst="rect">
            <a:avLst/>
          </a:prstGeom>
        </p:spPr>
        <p:txBody>
          <a:bodyPr>
            <a:spAutoFit/>
          </a:bodyPr>
          <a:lstStyle/>
          <a:p>
            <a:pPr marL="457200" lvl="0" indent="-457200">
              <a:lnSpc>
                <a:spcPct val="90000"/>
              </a:lnSpc>
              <a:spcBef>
                <a:spcPts val="1400"/>
              </a:spcBef>
              <a:buFont typeface="Arial" panose="020B0604020202020204" pitchFamily="34" charset="0"/>
              <a:buChar char="•"/>
            </a:pPr>
            <a:r>
              <a:rPr lang="en-GB" sz="2800" dirty="0">
                <a:solidFill>
                  <a:srgbClr val="465562"/>
                </a:solidFill>
                <a:latin typeface="Euphemia"/>
              </a:rPr>
              <a:t>Costs depend on Integration Runtime:</a:t>
            </a: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Azure Integration Runtime</a:t>
            </a:r>
            <a:endParaRPr lang="en-GB" sz="2400" dirty="0">
              <a:solidFill>
                <a:srgbClr val="E8A565">
                  <a:lumMod val="75000"/>
                </a:srgbClr>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Self-hosted Integration Runtime</a:t>
            </a: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SQL Server Integration Services</a:t>
            </a:r>
            <a:endParaRPr lang="en-GB" sz="24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Virtual machine</a:t>
            </a:r>
            <a:r>
              <a:rPr lang="en-GB" sz="2000" dirty="0">
                <a:solidFill>
                  <a:srgbClr val="465562"/>
                </a:solidFill>
                <a:latin typeface="Euphemia"/>
              </a:rPr>
              <a:t>(s) type e.g. D1V2  (h)</a:t>
            </a:r>
          </a:p>
        </p:txBody>
      </p:sp>
      <p:sp>
        <p:nvSpPr>
          <p:cNvPr id="5" name="Rectangle 4">
            <a:extLst>
              <a:ext uri="{FF2B5EF4-FFF2-40B4-BE49-F238E27FC236}">
                <a16:creationId xmlns:a16="http://schemas.microsoft.com/office/drawing/2014/main" id="{31F5F96A-1B53-4BBE-9B94-45A9E52D4B2A}"/>
              </a:ext>
            </a:extLst>
          </p:cNvPr>
          <p:cNvSpPr/>
          <p:nvPr/>
        </p:nvSpPr>
        <p:spPr>
          <a:xfrm>
            <a:off x="1810215" y="5724765"/>
            <a:ext cx="7289180" cy="424732"/>
          </a:xfrm>
          <a:prstGeom prst="rect">
            <a:avLst/>
          </a:prstGeom>
        </p:spPr>
        <p:txBody>
          <a:bodyPr wrap="square">
            <a:spAutoFit/>
          </a:bodyPr>
          <a:lstStyle/>
          <a:p>
            <a:pPr marL="0" lvl="1">
              <a:lnSpc>
                <a:spcPct val="90000"/>
              </a:lnSpc>
              <a:spcBef>
                <a:spcPts val="600"/>
              </a:spcBef>
            </a:pPr>
            <a:r>
              <a:rPr lang="pl-PL" sz="2400" dirty="0">
                <a:solidFill>
                  <a:srgbClr val="FF5F00"/>
                </a:solidFill>
                <a:hlinkClick r:id="rId2">
                  <a:extLst>
                    <a:ext uri="{A12FA001-AC4F-418D-AE19-62706E023703}">
                      <ahyp:hlinkClr xmlns:ahyp="http://schemas.microsoft.com/office/drawing/2018/hyperlinkcolor" val="tx"/>
                    </a:ext>
                  </a:extLst>
                </a:hlinkClick>
              </a:rPr>
              <a:t>https://azure.microsoft.com/en-gb/pricing/calculator/</a:t>
            </a:r>
            <a:endParaRPr lang="pl-PL" sz="2400" dirty="0">
              <a:solidFill>
                <a:srgbClr val="FF5F00"/>
              </a:solidFill>
            </a:endParaRPr>
          </a:p>
        </p:txBody>
      </p:sp>
      <p:pic>
        <p:nvPicPr>
          <p:cNvPr id="6" name="Picture 5">
            <a:extLst>
              <a:ext uri="{FF2B5EF4-FFF2-40B4-BE49-F238E27FC236}">
                <a16:creationId xmlns:a16="http://schemas.microsoft.com/office/drawing/2014/main" id="{DD8CFEB8-F6D5-4820-8E01-499E7571E7D6}"/>
              </a:ext>
            </a:extLst>
          </p:cNvPr>
          <p:cNvPicPr>
            <a:picLocks noChangeAspect="1"/>
          </p:cNvPicPr>
          <p:nvPr/>
        </p:nvPicPr>
        <p:blipFill>
          <a:blip r:embed="rId3"/>
          <a:stretch>
            <a:fillRect/>
          </a:stretch>
        </p:blipFill>
        <p:spPr>
          <a:xfrm>
            <a:off x="8020584" y="1395896"/>
            <a:ext cx="3546557" cy="4215170"/>
          </a:xfrm>
          <a:prstGeom prst="rect">
            <a:avLst/>
          </a:prstGeom>
        </p:spPr>
      </p:pic>
    </p:spTree>
    <p:extLst>
      <p:ext uri="{BB962C8B-B14F-4D97-AF65-F5344CB8AC3E}">
        <p14:creationId xmlns:p14="http://schemas.microsoft.com/office/powerpoint/2010/main" val="3375242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DEMO</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846738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2996333"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Q &amp; A</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97551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BFF23C-168F-412E-A2C2-FCECE0BD003B}"/>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Resources</a:t>
            </a:r>
            <a:endParaRPr lang="pl-PL" sz="4800" b="1" spc="-50" dirty="0">
              <a:solidFill>
                <a:srgbClr val="EF942F"/>
              </a:solidFill>
              <a:latin typeface="Calibri Light" panose="020F0302020204030204"/>
              <a:ea typeface="+mj-ea"/>
              <a:cs typeface="+mj-cs"/>
            </a:endParaRPr>
          </a:p>
        </p:txBody>
      </p:sp>
      <p:sp>
        <p:nvSpPr>
          <p:cNvPr id="6" name="Rectangle 5">
            <a:extLst>
              <a:ext uri="{FF2B5EF4-FFF2-40B4-BE49-F238E27FC236}">
                <a16:creationId xmlns:a16="http://schemas.microsoft.com/office/drawing/2014/main" id="{2784AA54-E152-4856-BC65-FF609C1068CB}"/>
              </a:ext>
            </a:extLst>
          </p:cNvPr>
          <p:cNvSpPr/>
          <p:nvPr/>
        </p:nvSpPr>
        <p:spPr>
          <a:xfrm>
            <a:off x="1542742" y="1698416"/>
            <a:ext cx="10039658" cy="406265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My examples (and demos)</a:t>
            </a:r>
            <a:endParaRPr kumimoji="0" lang="pl-PL" sz="2000" b="1" i="0" u="none" strike="noStrike" kern="0" cap="none" spc="0" normalizeH="0" baseline="0" noProof="0" dirty="0">
              <a:ln>
                <a:noFill/>
              </a:ln>
              <a:solidFill>
                <a:srgbClr val="EF942F"/>
              </a:solidFill>
              <a:effectLst/>
              <a:uLnTx/>
              <a:uFillTx/>
              <a:hlinkClick r:id="rId2">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defRPr/>
            </a:pPr>
            <a:r>
              <a:rPr lang="pl-PL" kern="0" dirty="0">
                <a:solidFill>
                  <a:prstClr val="black"/>
                </a:solidFill>
                <a:hlinkClick r:id="rId3"/>
              </a:rPr>
              <a:t>https://github.com/cloud4yourdata/demos/tree/master/4DevKatowice2018/USQL</a:t>
            </a:r>
            <a:endParaRPr lang="en-GB" kern="0">
              <a:solidFill>
                <a:prstClr val="black"/>
              </a:solidFill>
            </a:endParaRPr>
          </a:p>
          <a:p>
            <a:pPr marL="342900" indent="-342900">
              <a:buFont typeface="Arial" panose="020B0604020202020204" pitchFamily="34" charset="0"/>
              <a:buChar char="•"/>
              <a:defRPr/>
            </a:pPr>
            <a:r>
              <a:rPr lang="pl-PL" kern="0">
                <a:solidFill>
                  <a:prstClr val="black"/>
                </a:solidFill>
                <a:hlinkClick r:id="rId4">
                  <a:extLst>
                    <a:ext uri="{A12FA001-AC4F-418D-AE19-62706E023703}">
                      <ahyp:hlinkClr xmlns:ahyp="http://schemas.microsoft.com/office/drawing/2018/hyperlinkcolor" val="tx"/>
                    </a:ext>
                  </a:extLst>
                </a:hlinkClick>
              </a:rPr>
              <a:t>https</a:t>
            </a:r>
            <a:r>
              <a:rPr lang="pl-PL" kern="0" dirty="0">
                <a:solidFill>
                  <a:prstClr val="black"/>
                </a:solidFill>
                <a:hlinkClick r:id="rId4">
                  <a:extLst>
                    <a:ext uri="{A12FA001-AC4F-418D-AE19-62706E023703}">
                      <ahyp:hlinkClr xmlns:ahyp="http://schemas.microsoft.com/office/drawing/2018/hyperlinkcolor" val="tx"/>
                    </a:ext>
                  </a:extLst>
                </a:hlinkClick>
              </a:rPr>
              <a:t>://github.com/cloud4yourdata/usql/</a:t>
            </a:r>
            <a:endParaRPr lang="pl-PL" kern="0" dirty="0">
              <a:solidFill>
                <a:prstClr val="black"/>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Blogs and pages</a:t>
            </a:r>
            <a:endParaRPr kumimoji="0" lang="pl-PL" sz="2000" b="0" i="0" u="none" strike="noStrike" kern="0" cap="none" spc="0" normalizeH="0" baseline="0" noProof="0" dirty="0">
              <a:ln>
                <a:noFill/>
              </a:ln>
              <a:solidFill>
                <a:srgbClr val="EF942F"/>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5">
                  <a:extLst>
                    <a:ext uri="{A12FA001-AC4F-418D-AE19-62706E023703}">
                      <ahyp:hlinkClr xmlns:ahyp="http://schemas.microsoft.com/office/drawing/2018/hyperlinkcolor" val="tx"/>
                    </a:ext>
                  </a:extLst>
                </a:hlinkClick>
              </a:rPr>
              <a:t>http://aka.ms/AzureDataLake</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6">
                  <a:extLst>
                    <a:ext uri="{A12FA001-AC4F-418D-AE19-62706E023703}">
                      <ahyp:hlinkClr xmlns:ahyp="http://schemas.microsoft.com/office/drawing/2018/hyperlinkcolor" val="tx"/>
                    </a:ext>
                  </a:extLst>
                </a:hlinkClick>
              </a:rPr>
              <a:t>http://usql.io</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7">
                  <a:extLst>
                    <a:ext uri="{A12FA001-AC4F-418D-AE19-62706E023703}">
                      <ahyp:hlinkClr xmlns:ahyp="http://schemas.microsoft.com/office/drawing/2018/hyperlinkcolor" val="tx"/>
                    </a:ext>
                  </a:extLst>
                </a:hlinkClick>
              </a:rPr>
              <a:t>http://blogs.msdn.microsoft.com/mrys/</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8">
                  <a:extLst>
                    <a:ext uri="{A12FA001-AC4F-418D-AE19-62706E023703}">
                      <ahyp:hlinkClr xmlns:ahyp="http://schemas.microsoft.com/office/drawing/2018/hyperlinkcolor" val="tx"/>
                    </a:ext>
                  </a:extLst>
                </a:hlinkClick>
              </a:rPr>
              <a:t>http://blogs.msdn.microsoft.com/azuredatalake/</a:t>
            </a:r>
            <a:endParaRPr kumimoji="0" lang="pl-PL" sz="20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Documentation, articles ...</a:t>
            </a:r>
            <a:endParaRPr kumimoji="0" lang="en-GB" sz="2000" b="0" i="0" u="none" strike="noStrike" kern="0" cap="none" spc="0" normalizeH="0" baseline="0" noProof="0" dirty="0">
              <a:ln>
                <a:noFill/>
              </a:ln>
              <a:solidFill>
                <a:srgbClr val="EF942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9">
                  <a:extLst>
                    <a:ext uri="{A12FA001-AC4F-418D-AE19-62706E023703}">
                      <ahyp:hlinkClr xmlns:ahyp="http://schemas.microsoft.com/office/drawing/2018/hyperlinkcolor" val="tx"/>
                    </a:ext>
                  </a:extLst>
                </a:hlinkClick>
              </a:rPr>
              <a:t>http://aka.ms/usql_reference</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0">
                  <a:extLst>
                    <a:ext uri="{A12FA001-AC4F-418D-AE19-62706E023703}">
                      <ahyp:hlinkClr xmlns:ahyp="http://schemas.microsoft.com/office/drawing/2018/hyperlinkcolor" val="tx"/>
                    </a:ext>
                  </a:extLst>
                </a:hlinkClick>
              </a:rPr>
              <a:t>https://azure.microsoft.com/enus/documentation/services/data-lake-analytics/</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1">
                  <a:extLst>
                    <a:ext uri="{A12FA001-AC4F-418D-AE19-62706E023703}">
                      <ahyp:hlinkClr xmlns:ahyp="http://schemas.microsoft.com/office/drawing/2018/hyperlinkcolor" val="tx"/>
                    </a:ext>
                  </a:extLst>
                </a:hlinkClick>
              </a:rPr>
              <a:t>https://msdn.microsoft.com/en-us/magazine/mt614251</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2">
                  <a:extLst>
                    <a:ext uri="{A12FA001-AC4F-418D-AE19-62706E023703}">
                      <ahyp:hlinkClr xmlns:ahyp="http://schemas.microsoft.com/office/drawing/2018/hyperlinkcolor" val="tx"/>
                    </a:ext>
                  </a:extLst>
                </a:hlinkClick>
              </a:rPr>
              <a:t>https://channel9.msdn.com/Search?term=U-SQL#ch9Search</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3">
                  <a:extLst>
                    <a:ext uri="{A12FA001-AC4F-418D-AE19-62706E023703}">
                      <ahyp:hlinkClr xmlns:ahyp="http://schemas.microsoft.com/office/drawing/2018/hyperlinkcolor" val="tx"/>
                    </a:ext>
                  </a:extLst>
                </a:hlinkClick>
              </a:rPr>
              <a:t>https://www.youtube.com/results?search_query=U-SQL</a:t>
            </a:r>
            <a:endParaRPr kumimoji="0" lang="pl-PL"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7973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1666240" y="2718036"/>
            <a:ext cx="6273641"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THANK YOU!</a:t>
            </a:r>
            <a:endParaRPr lang="pl-PL" sz="9600" b="1" spc="-50" dirty="0">
              <a:solidFill>
                <a:srgbClr val="EF942F"/>
              </a:solidFill>
              <a:latin typeface="Calibri Light" panose="020F0302020204030204"/>
            </a:endParaRPr>
          </a:p>
        </p:txBody>
      </p:sp>
      <p:sp>
        <p:nvSpPr>
          <p:cNvPr id="2" name="TextBox 1">
            <a:extLst>
              <a:ext uri="{FF2B5EF4-FFF2-40B4-BE49-F238E27FC236}">
                <a16:creationId xmlns:a16="http://schemas.microsoft.com/office/drawing/2014/main" id="{976F5A5E-BEFB-48D2-98AE-2EA0E2515E40}"/>
              </a:ext>
            </a:extLst>
          </p:cNvPr>
          <p:cNvSpPr txBox="1"/>
          <p:nvPr/>
        </p:nvSpPr>
        <p:spPr>
          <a:xfrm>
            <a:off x="1957705" y="4139964"/>
            <a:ext cx="4504759" cy="461665"/>
          </a:xfrm>
          <a:prstGeom prst="rect">
            <a:avLst/>
          </a:prstGeom>
          <a:noFill/>
        </p:spPr>
        <p:txBody>
          <a:bodyPr wrap="none" rtlCol="0">
            <a:spAutoFit/>
          </a:bodyPr>
          <a:lstStyle/>
          <a:p>
            <a:r>
              <a:rPr lang="en-GB" sz="2400" dirty="0">
                <a:hlinkClick r:id="rId2"/>
              </a:rPr>
              <a:t>tkrawczyk@future-processing.com</a:t>
            </a:r>
            <a:endParaRPr lang="en-GB" sz="2400" dirty="0"/>
          </a:p>
        </p:txBody>
      </p:sp>
    </p:spTree>
    <p:extLst>
      <p:ext uri="{BB962C8B-B14F-4D97-AF65-F5344CB8AC3E}">
        <p14:creationId xmlns:p14="http://schemas.microsoft.com/office/powerpoint/2010/main" val="158078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Data Processing </a:t>
            </a:r>
            <a:endParaRPr lang="pl-PL" sz="4800" b="1" spc="-50" dirty="0">
              <a:solidFill>
                <a:srgbClr val="EF942F"/>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6" y="1657083"/>
            <a:ext cx="6878470" cy="1746977"/>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2200" b="1" dirty="0">
                <a:solidFill>
                  <a:srgbClr val="EF942F"/>
                </a:solidFill>
                <a:latin typeface="Euphemia"/>
              </a:rPr>
              <a:t>ETL </a:t>
            </a:r>
            <a:r>
              <a:rPr lang="en-GB" sz="2200" b="1" dirty="0">
                <a:solidFill>
                  <a:schemeClr val="tx1">
                    <a:lumMod val="65000"/>
                    <a:lumOff val="35000"/>
                  </a:schemeClr>
                </a:solidFill>
                <a:latin typeface="Euphemia"/>
              </a:rPr>
              <a:t>(Extract Transform Load) - Schema On-Write</a:t>
            </a:r>
          </a:p>
          <a:p>
            <a:pPr lvl="1">
              <a:buFont typeface="Arial" panose="020B0604020202020204" pitchFamily="34" charset="0"/>
              <a:buChar char="•"/>
            </a:pPr>
            <a:r>
              <a:rPr lang="en-GB" sz="1800" b="1" dirty="0">
                <a:solidFill>
                  <a:schemeClr val="tx1">
                    <a:lumMod val="65000"/>
                    <a:lumOff val="35000"/>
                  </a:schemeClr>
                </a:solidFill>
                <a:latin typeface="Euphemia"/>
              </a:rPr>
              <a:t>Data Warehouse</a:t>
            </a:r>
          </a:p>
          <a:p>
            <a:pPr>
              <a:buFont typeface="Arial" panose="020B0604020202020204" pitchFamily="34" charset="0"/>
              <a:buChar char="•"/>
            </a:pPr>
            <a:r>
              <a:rPr kumimoji="0" lang="en-GB" sz="2200" b="1" i="0" u="none" strike="noStrike" kern="1200" cap="none" spc="0" normalizeH="0" baseline="0" noProof="0" dirty="0">
                <a:ln>
                  <a:noFill/>
                </a:ln>
                <a:solidFill>
                  <a:srgbClr val="EF942F"/>
                </a:solidFill>
                <a:effectLst/>
                <a:uLnTx/>
                <a:uFillTx/>
                <a:latin typeface="Euphemia"/>
              </a:rPr>
              <a:t>ELT</a:t>
            </a:r>
            <a:r>
              <a:rPr kumimoji="0" lang="en-GB" sz="2200" b="1" i="0" u="none" strike="noStrike" kern="1200" cap="none" spc="0" normalizeH="0" noProof="0" dirty="0">
                <a:ln>
                  <a:noFill/>
                </a:ln>
                <a:solidFill>
                  <a:srgbClr val="EF942F"/>
                </a:solidFill>
                <a:effectLst/>
                <a:uLnTx/>
                <a:uFillTx/>
                <a:latin typeface="Euphemia"/>
              </a:rPr>
              <a:t> </a:t>
            </a:r>
            <a:r>
              <a:rPr kumimoji="0" lang="en-GB" sz="2200" b="1" i="0" u="none" strike="noStrike" kern="1200" cap="none" spc="0" normalizeH="0" noProof="0" dirty="0">
                <a:ln>
                  <a:noFill/>
                </a:ln>
                <a:solidFill>
                  <a:schemeClr val="tx1">
                    <a:lumMod val="65000"/>
                    <a:lumOff val="35000"/>
                  </a:schemeClr>
                </a:solidFill>
                <a:effectLst/>
                <a:uLnTx/>
                <a:uFillTx/>
                <a:latin typeface="Euphemia"/>
              </a:rPr>
              <a:t>(Extract Load Transform) - Schema On-Read</a:t>
            </a:r>
          </a:p>
          <a:p>
            <a:pPr lvl="1">
              <a:buFont typeface="Arial" panose="020B0604020202020204" pitchFamily="34" charset="0"/>
              <a:buChar char="•"/>
            </a:pPr>
            <a:r>
              <a:rPr kumimoji="0" lang="en-GB" sz="2200" b="1" i="0" u="none" strike="noStrike" kern="1200" cap="none" spc="0" normalizeH="0" noProof="0" dirty="0">
                <a:ln>
                  <a:noFill/>
                </a:ln>
                <a:solidFill>
                  <a:schemeClr val="tx1">
                    <a:lumMod val="65000"/>
                    <a:lumOff val="35000"/>
                  </a:schemeClr>
                </a:solidFill>
                <a:effectLst/>
                <a:uLnTx/>
                <a:uFillTx/>
                <a:latin typeface="Euphemia"/>
              </a:rPr>
              <a:t> 	</a:t>
            </a:r>
            <a:r>
              <a:rPr lang="en-GB" sz="1800" b="1" dirty="0">
                <a:solidFill>
                  <a:schemeClr val="tx1">
                    <a:lumMod val="65000"/>
                    <a:lumOff val="35000"/>
                  </a:schemeClr>
                </a:solidFill>
                <a:latin typeface="Euphemia"/>
              </a:rPr>
              <a:t>Data Lake</a:t>
            </a:r>
          </a:p>
          <a:p>
            <a:pPr>
              <a:buFont typeface="Arial" panose="020B0604020202020204" pitchFamily="34" charset="0"/>
              <a:buChar char="•"/>
            </a:pPr>
            <a:endParaRPr kumimoji="0" lang="en-GB" b="1" i="0" u="none" strike="noStrike" kern="1200" cap="none" spc="0" normalizeH="0" baseline="0" noProof="0" dirty="0">
              <a:ln>
                <a:noFill/>
              </a:ln>
              <a:solidFill>
                <a:schemeClr val="tx1">
                  <a:lumMod val="65000"/>
                  <a:lumOff val="35000"/>
                </a:schemeClr>
              </a:solidFill>
              <a:effectLst/>
              <a:uLnTx/>
              <a:uFillTx/>
              <a:latin typeface="Euphemia"/>
            </a:endParaRPr>
          </a:p>
        </p:txBody>
      </p:sp>
      <p:pic>
        <p:nvPicPr>
          <p:cNvPr id="5" name="Picture 2" descr="Bottled Water Packaging plant">
            <a:extLst>
              <a:ext uri="{FF2B5EF4-FFF2-40B4-BE49-F238E27FC236}">
                <a16:creationId xmlns:a16="http://schemas.microsoft.com/office/drawing/2014/main" id="{7A8C5826-93C6-4DAA-B55A-9CF661072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402" y="1499871"/>
            <a:ext cx="3678702" cy="1904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Znalezione obrazy dla zapytania trashed water lake">
            <a:extLst>
              <a:ext uri="{FF2B5EF4-FFF2-40B4-BE49-F238E27FC236}">
                <a16:creationId xmlns:a16="http://schemas.microsoft.com/office/drawing/2014/main" id="{1FEC99A2-DA1A-44C2-A063-8C79B019D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402" y="4234756"/>
            <a:ext cx="3678702" cy="2069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19A402-D388-463D-AF5D-8ED7D1344FD7}"/>
              </a:ext>
            </a:extLst>
          </p:cNvPr>
          <p:cNvSpPr txBox="1"/>
          <p:nvPr/>
        </p:nvSpPr>
        <p:spPr>
          <a:xfrm>
            <a:off x="9040300" y="3429000"/>
            <a:ext cx="2841804" cy="307777"/>
          </a:xfrm>
          <a:prstGeom prst="rect">
            <a:avLst/>
          </a:prstGeom>
          <a:noFill/>
        </p:spPr>
        <p:txBody>
          <a:bodyPr wrap="none" rtlCol="0">
            <a:spAutoFit/>
          </a:bodyPr>
          <a:lstStyle/>
          <a:p>
            <a:r>
              <a:rPr lang="en-GB" sz="1400" dirty="0">
                <a:solidFill>
                  <a:schemeClr val="tx1">
                    <a:lumMod val="65000"/>
                    <a:lumOff val="35000"/>
                  </a:schemeClr>
                </a:solidFill>
              </a:rPr>
              <a:t>Source: https://premiumwaters.com</a:t>
            </a:r>
            <a:endParaRPr lang="pl-PL" sz="1400" dirty="0">
              <a:solidFill>
                <a:schemeClr val="tx1">
                  <a:lumMod val="65000"/>
                  <a:lumOff val="35000"/>
                </a:schemeClr>
              </a:solidFill>
            </a:endParaRPr>
          </a:p>
        </p:txBody>
      </p:sp>
      <p:sp>
        <p:nvSpPr>
          <p:cNvPr id="8" name="Rectangle 7">
            <a:extLst>
              <a:ext uri="{FF2B5EF4-FFF2-40B4-BE49-F238E27FC236}">
                <a16:creationId xmlns:a16="http://schemas.microsoft.com/office/drawing/2014/main" id="{42EBF96B-84B3-4CD4-BF76-984C226234D1}"/>
              </a:ext>
            </a:extLst>
          </p:cNvPr>
          <p:cNvSpPr/>
          <p:nvPr/>
        </p:nvSpPr>
        <p:spPr>
          <a:xfrm>
            <a:off x="9364427" y="6457913"/>
            <a:ext cx="2517677" cy="307777"/>
          </a:xfrm>
          <a:prstGeom prst="rect">
            <a:avLst/>
          </a:prstGeom>
        </p:spPr>
        <p:txBody>
          <a:bodyPr wrap="none">
            <a:spAutoFit/>
          </a:bodyPr>
          <a:lstStyle/>
          <a:p>
            <a:r>
              <a:rPr lang="en-GB" sz="1400" dirty="0">
                <a:solidFill>
                  <a:schemeClr val="tx1">
                    <a:lumMod val="65000"/>
                    <a:lumOff val="35000"/>
                  </a:schemeClr>
                </a:solidFill>
              </a:rPr>
              <a:t>Source :</a:t>
            </a:r>
            <a:r>
              <a:rPr lang="pl-PL" sz="1400" dirty="0">
                <a:solidFill>
                  <a:schemeClr val="tx1">
                    <a:lumMod val="65000"/>
                    <a:lumOff val="35000"/>
                  </a:schemeClr>
                </a:solidFill>
              </a:rPr>
              <a:t>https://snowbrains.com</a:t>
            </a:r>
          </a:p>
        </p:txBody>
      </p:sp>
      <p:sp>
        <p:nvSpPr>
          <p:cNvPr id="3" name="TextBox 2">
            <a:extLst>
              <a:ext uri="{FF2B5EF4-FFF2-40B4-BE49-F238E27FC236}">
                <a16:creationId xmlns:a16="http://schemas.microsoft.com/office/drawing/2014/main" id="{0D303344-F9C9-49C6-8043-8681F049CE01}"/>
              </a:ext>
            </a:extLst>
          </p:cNvPr>
          <p:cNvSpPr txBox="1"/>
          <p:nvPr/>
        </p:nvSpPr>
        <p:spPr>
          <a:xfrm>
            <a:off x="1093530" y="5826971"/>
            <a:ext cx="6878470" cy="954107"/>
          </a:xfrm>
          <a:prstGeom prst="rect">
            <a:avLst/>
          </a:prstGeom>
          <a:noFill/>
        </p:spPr>
        <p:txBody>
          <a:bodyPr wrap="square" rtlCol="0">
            <a:spAutoFit/>
          </a:bodyPr>
          <a:lstStyle/>
          <a:p>
            <a:r>
              <a:rPr lang="en-GB" sz="2800" b="1" dirty="0">
                <a:solidFill>
                  <a:schemeClr val="tx1">
                    <a:lumMod val="65000"/>
                    <a:lumOff val="35000"/>
                  </a:schemeClr>
                </a:solidFill>
                <a:latin typeface="Euphemia"/>
              </a:rPr>
              <a:t> </a:t>
            </a:r>
            <a:r>
              <a:rPr lang="en-GB" sz="2800" b="1" dirty="0">
                <a:solidFill>
                  <a:srgbClr val="EF942F"/>
                </a:solidFill>
                <a:latin typeface="Euphemia"/>
              </a:rPr>
              <a:t>I</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ngest</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(tore)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nalyse</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urface</a:t>
            </a:r>
            <a:r>
              <a:rPr lang="en-GB" sz="2800" b="1" dirty="0">
                <a:solidFill>
                  <a:schemeClr val="tx1">
                    <a:lumMod val="65000"/>
                    <a:lumOff val="35000"/>
                  </a:schemeClr>
                </a:solidFill>
                <a:latin typeface="Euphemia"/>
              </a:rPr>
              <a:t>)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ct</a:t>
            </a:r>
            <a:r>
              <a:rPr lang="en-GB" sz="2800" b="1" dirty="0">
                <a:solidFill>
                  <a:schemeClr val="tx1">
                    <a:lumMod val="65000"/>
                    <a:lumOff val="35000"/>
                  </a:schemeClr>
                </a:solidFill>
                <a:latin typeface="Euphemia"/>
              </a:rPr>
              <a:t>)</a:t>
            </a:r>
          </a:p>
          <a:p>
            <a:endParaRPr lang="pl-PL" sz="2800" b="1" dirty="0"/>
          </a:p>
        </p:txBody>
      </p:sp>
      <p:sp>
        <p:nvSpPr>
          <p:cNvPr id="10" name="Content Placeholder 2">
            <a:extLst>
              <a:ext uri="{FF2B5EF4-FFF2-40B4-BE49-F238E27FC236}">
                <a16:creationId xmlns:a16="http://schemas.microsoft.com/office/drawing/2014/main" id="{16C93FDD-2BA8-442E-94C6-CF255BAF204D}"/>
              </a:ext>
            </a:extLst>
          </p:cNvPr>
          <p:cNvSpPr txBox="1">
            <a:spLocks/>
          </p:cNvSpPr>
          <p:nvPr/>
        </p:nvSpPr>
        <p:spPr>
          <a:xfrm>
            <a:off x="862128" y="3617727"/>
            <a:ext cx="6878470" cy="23490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2400" b="1" dirty="0">
                <a:solidFill>
                  <a:srgbClr val="EF942F"/>
                </a:solidFill>
              </a:rPr>
              <a:t>What is Data Lake ?</a:t>
            </a:r>
          </a:p>
          <a:p>
            <a:pPr>
              <a:lnSpc>
                <a:spcPct val="100000"/>
              </a:lnSpc>
            </a:pPr>
            <a:r>
              <a:rPr lang="en-US" sz="1800" dirty="0">
                <a:solidFill>
                  <a:schemeClr val="tx1">
                    <a:lumMod val="65000"/>
                    <a:lumOff val="35000"/>
                  </a:schemeClr>
                </a:solidFill>
              </a:rPr>
              <a:t>“If you think of a</a:t>
            </a:r>
            <a:r>
              <a:rPr lang="en-US" sz="1800" dirty="0">
                <a:solidFill>
                  <a:schemeClr val="accent1">
                    <a:lumMod val="75000"/>
                  </a:schemeClr>
                </a:solidFill>
              </a:rPr>
              <a:t> </a:t>
            </a:r>
            <a:r>
              <a:rPr lang="en-US" sz="1800" b="1" dirty="0" err="1">
                <a:solidFill>
                  <a:srgbClr val="EF942F"/>
                </a:solidFill>
              </a:rPr>
              <a:t>datamart</a:t>
            </a:r>
            <a:r>
              <a:rPr lang="en-US" sz="1800" b="1" dirty="0">
                <a:solidFill>
                  <a:schemeClr val="accent1">
                    <a:lumMod val="75000"/>
                  </a:schemeClr>
                </a:solidFill>
              </a:rPr>
              <a:t> </a:t>
            </a:r>
            <a:r>
              <a:rPr lang="en-US" sz="1800" dirty="0">
                <a:solidFill>
                  <a:schemeClr val="tx1">
                    <a:lumMod val="65000"/>
                    <a:lumOff val="35000"/>
                  </a:schemeClr>
                </a:solidFill>
              </a:rPr>
              <a:t>(a subset of a data warehouse) as a store of bottled water – cleansed and packaged and structured for easy consumption – the </a:t>
            </a:r>
            <a:r>
              <a:rPr lang="en-US" sz="1800" b="1" dirty="0">
                <a:solidFill>
                  <a:srgbClr val="EF942F"/>
                </a:solidFill>
              </a:rPr>
              <a:t>data lake </a:t>
            </a:r>
            <a:r>
              <a:rPr lang="en-US" sz="1800" dirty="0">
                <a:solidFill>
                  <a:schemeClr val="tx1">
                    <a:lumMod val="65000"/>
                    <a:lumOff val="35000"/>
                  </a:schemeClr>
                </a:solidFill>
              </a:rPr>
              <a:t>is a large body of water in a more </a:t>
            </a:r>
            <a:r>
              <a:rPr lang="en-US" sz="1800" b="1" dirty="0">
                <a:solidFill>
                  <a:srgbClr val="EF942F"/>
                </a:solidFill>
              </a:rPr>
              <a:t>natural state</a:t>
            </a:r>
            <a:r>
              <a:rPr lang="en-US" sz="1800" dirty="0">
                <a:solidFill>
                  <a:schemeClr val="tx1">
                    <a:lumMod val="65000"/>
                    <a:lumOff val="35000"/>
                  </a:schemeClr>
                </a:solidFill>
              </a:rPr>
              <a:t>„</a:t>
            </a:r>
          </a:p>
          <a:p>
            <a:pPr algn="ctr">
              <a:lnSpc>
                <a:spcPct val="100000"/>
              </a:lnSpc>
            </a:pPr>
            <a:r>
              <a:rPr lang="en-US" sz="14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37876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EE0B97-2380-433F-BB09-579BCBA3B566}"/>
              </a:ext>
            </a:extLst>
          </p:cNvPr>
          <p:cNvSpPr>
            <a:spLocks noGrp="1"/>
          </p:cNvSpPr>
          <p:nvPr>
            <p:ph type="body" sz="quarter" idx="13"/>
          </p:nvPr>
        </p:nvSpPr>
        <p:spPr>
          <a:xfrm>
            <a:off x="792127" y="857465"/>
            <a:ext cx="7028040" cy="957299"/>
          </a:xfrm>
        </p:spPr>
        <p:txBody>
          <a:bodyPr/>
          <a:lstStyle/>
          <a:p>
            <a:r>
              <a:rPr lang="en-GB" sz="4800" b="1" spc="-50" dirty="0">
                <a:solidFill>
                  <a:srgbClr val="EF942F"/>
                </a:solidFill>
                <a:latin typeface="Calibri Light" panose="020F0302020204030204"/>
                <a:ea typeface="+mj-ea"/>
                <a:cs typeface="+mj-cs"/>
              </a:rPr>
              <a:t> 	</a:t>
            </a:r>
            <a:r>
              <a:rPr lang="pl-PL" sz="4800" b="1" spc="-50" dirty="0">
                <a:solidFill>
                  <a:srgbClr val="EF942F"/>
                </a:solidFill>
                <a:latin typeface="Calibri Light" panose="020F0302020204030204"/>
                <a:ea typeface="+mj-ea"/>
                <a:cs typeface="+mj-cs"/>
              </a:rPr>
              <a:t>Azure Data Factory</a:t>
            </a:r>
          </a:p>
        </p:txBody>
      </p:sp>
      <p:pic>
        <p:nvPicPr>
          <p:cNvPr id="3" name="Picture 2">
            <a:extLst>
              <a:ext uri="{FF2B5EF4-FFF2-40B4-BE49-F238E27FC236}">
                <a16:creationId xmlns:a16="http://schemas.microsoft.com/office/drawing/2014/main" id="{7E7722CA-0CCB-4F2E-9CB8-534FEC37C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574" y="3962180"/>
            <a:ext cx="9803357" cy="2297662"/>
          </a:xfrm>
          <a:prstGeom prst="rect">
            <a:avLst/>
          </a:prstGeom>
        </p:spPr>
      </p:pic>
      <p:sp>
        <p:nvSpPr>
          <p:cNvPr id="5" name="Rectangle 4">
            <a:extLst>
              <a:ext uri="{FF2B5EF4-FFF2-40B4-BE49-F238E27FC236}">
                <a16:creationId xmlns:a16="http://schemas.microsoft.com/office/drawing/2014/main" id="{70FCFAD4-CFC5-4062-B73F-8D15A756C05A}"/>
              </a:ext>
            </a:extLst>
          </p:cNvPr>
          <p:cNvSpPr/>
          <p:nvPr/>
        </p:nvSpPr>
        <p:spPr>
          <a:xfrm>
            <a:off x="1155510" y="2324548"/>
            <a:ext cx="11036490" cy="1282402"/>
          </a:xfrm>
          <a:prstGeom prst="rect">
            <a:avLst/>
          </a:prstGeom>
        </p:spPr>
        <p:txBody>
          <a:bodyPr wrap="square">
            <a:spAutoFit/>
          </a:bodyPr>
          <a:lstStyle/>
          <a:p>
            <a:pPr marL="342900" lvl="0" indent="-342900">
              <a:lnSpc>
                <a:spcPct val="90000"/>
              </a:lnSpc>
              <a:spcBef>
                <a:spcPts val="1400"/>
              </a:spcBef>
              <a:buFont typeface="Arial" panose="020B0604020202020204" pitchFamily="34" charset="0"/>
              <a:buChar char="•"/>
            </a:pPr>
            <a:r>
              <a:rPr lang="en-US" sz="2000" dirty="0">
                <a:solidFill>
                  <a:srgbClr val="465562"/>
                </a:solidFill>
                <a:latin typeface="Euphemia"/>
              </a:rPr>
              <a:t>Fully managed service to support </a:t>
            </a:r>
            <a:r>
              <a:rPr lang="en-US" sz="2000" b="1" dirty="0">
                <a:solidFill>
                  <a:srgbClr val="E8A565">
                    <a:lumMod val="75000"/>
                  </a:srgbClr>
                </a:solidFill>
                <a:latin typeface="Euphemia"/>
              </a:rPr>
              <a:t>orchestration of data movement and transformation</a:t>
            </a:r>
          </a:p>
          <a:p>
            <a:pPr marL="342900" lvl="0" indent="-342900">
              <a:lnSpc>
                <a:spcPct val="90000"/>
              </a:lnSpc>
              <a:spcBef>
                <a:spcPts val="1400"/>
              </a:spcBef>
              <a:buFont typeface="Arial" panose="020B0604020202020204" pitchFamily="34" charset="0"/>
              <a:buChar char="•"/>
            </a:pPr>
            <a:r>
              <a:rPr lang="en-US" sz="2000" dirty="0">
                <a:solidFill>
                  <a:srgbClr val="465562"/>
                </a:solidFill>
                <a:latin typeface="Euphemia"/>
              </a:rPr>
              <a:t>Connect to </a:t>
            </a:r>
            <a:r>
              <a:rPr lang="en-US" sz="2000" b="1" dirty="0">
                <a:solidFill>
                  <a:srgbClr val="E8A565">
                    <a:lumMod val="75000"/>
                  </a:srgbClr>
                </a:solidFill>
                <a:latin typeface="Euphemia"/>
              </a:rPr>
              <a:t>relational or non-relational data that is on-premises or in the cloud</a:t>
            </a:r>
          </a:p>
          <a:p>
            <a:pPr marL="342900" lvl="0" indent="-342900">
              <a:lnSpc>
                <a:spcPct val="90000"/>
              </a:lnSpc>
              <a:spcBef>
                <a:spcPts val="1400"/>
              </a:spcBef>
              <a:buFont typeface="Arial" panose="020B0604020202020204" pitchFamily="34" charset="0"/>
              <a:buChar char="•"/>
            </a:pPr>
            <a:r>
              <a:rPr lang="en-US" sz="2000" dirty="0">
                <a:solidFill>
                  <a:srgbClr val="465562"/>
                </a:solidFill>
                <a:latin typeface="Euphemia"/>
              </a:rPr>
              <a:t>Allows monitor and manage data processing pipelines</a:t>
            </a:r>
          </a:p>
        </p:txBody>
      </p:sp>
      <p:pic>
        <p:nvPicPr>
          <p:cNvPr id="6" name="Picture 5">
            <a:extLst>
              <a:ext uri="{FF2B5EF4-FFF2-40B4-BE49-F238E27FC236}">
                <a16:creationId xmlns:a16="http://schemas.microsoft.com/office/drawing/2014/main" id="{5F24E22E-436C-4D9B-8598-3E691C7D9C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244" y="821944"/>
            <a:ext cx="780290" cy="780290"/>
          </a:xfrm>
          <a:prstGeom prst="rect">
            <a:avLst/>
          </a:prstGeom>
        </p:spPr>
      </p:pic>
    </p:spTree>
    <p:extLst>
      <p:ext uri="{BB962C8B-B14F-4D97-AF65-F5344CB8AC3E}">
        <p14:creationId xmlns:p14="http://schemas.microsoft.com/office/powerpoint/2010/main" val="279194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EF942F"/>
                </a:solidFill>
                <a:latin typeface="Calibri Light" panose="020F0302020204030204"/>
                <a:ea typeface="+mj-ea"/>
                <a:cs typeface="+mj-cs"/>
              </a:rPr>
              <a:t>What does ADF do?</a:t>
            </a:r>
            <a:endParaRPr lang="pl-PL" sz="4800" b="1" spc="-50" dirty="0">
              <a:solidFill>
                <a:srgbClr val="EF942F"/>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EF942F"/>
                </a:solidFill>
                <a:latin typeface="Calibri Light" panose="020F0302020204030204"/>
                <a:ea typeface="+mj-ea"/>
                <a:cs typeface="+mj-cs"/>
              </a:rPr>
              <a:t>Azure Data Factory</a:t>
            </a:r>
            <a:r>
              <a:rPr lang="pl-PL" sz="4800" b="1" spc="-50" dirty="0">
                <a:solidFill>
                  <a:srgbClr val="EF942F"/>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Linked Services</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EF942F"/>
                </a:solidFill>
              </a:rPr>
              <a:t>More than 70 connectors</a:t>
            </a:r>
            <a:endParaRPr lang="pl-PL" sz="8000" b="1" dirty="0">
              <a:solidFill>
                <a:srgbClr val="EF942F"/>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a:t>
            </a:r>
            <a:r>
              <a:rPr lang="pl-PL" sz="4800" b="1" spc="-50" dirty="0">
                <a:solidFill>
                  <a:srgbClr val="EF942F"/>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EF942F"/>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Databricks Notebooks (V2)</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EF942F"/>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5"/>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6"/>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7"/>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ext uri="{D42A27DB-BD31-4B8C-83A1-F6EECF244321}">
                <p14:modId xmlns:p14="http://schemas.microsoft.com/office/powerpoint/2010/main" val="3786982399"/>
              </p:ext>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2098" name="Bitmap Image" r:id="rId8" imgW="1569600" imgH="1044000" progId="Paint.Picture">
                  <p:embed/>
                </p:oleObj>
              </mc:Choice>
              <mc:Fallback>
                <p:oleObj name="Bitmap Image" r:id="rId8" imgW="1569600" imgH="1044000" progId="Paint.Picture">
                  <p:embed/>
                  <p:pic>
                    <p:nvPicPr>
                      <p:cNvPr id="0" name=""/>
                      <p:cNvPicPr/>
                      <p:nvPr/>
                    </p:nvPicPr>
                    <p:blipFill>
                      <a:blip r:embed="rId9"/>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19396</TotalTime>
  <Words>1027</Words>
  <Application>Microsoft Office PowerPoint</Application>
  <PresentationFormat>Widescreen</PresentationFormat>
  <Paragraphs>196</Paragraphs>
  <Slides>28</Slides>
  <Notes>11</Notes>
  <HiddenSlides>1</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1" baseType="lpstr">
      <vt:lpstr>Arial</vt:lpstr>
      <vt:lpstr>Bahnschrift SemiBold</vt:lpstr>
      <vt:lpstr>Calibri</vt:lpstr>
      <vt:lpstr>Calibri Light</vt:lpstr>
      <vt:lpstr>Euphemia</vt:lpstr>
      <vt:lpstr>Malleable-FP</vt:lpstr>
      <vt:lpstr>Malleable-FP Thin</vt:lpstr>
      <vt:lpstr>SegoeUI-Bold</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496</cp:revision>
  <dcterms:created xsi:type="dcterms:W3CDTF">2016-06-22T10:14:21Z</dcterms:created>
  <dcterms:modified xsi:type="dcterms:W3CDTF">2018-11-13T12:36:48Z</dcterms:modified>
</cp:coreProperties>
</file>